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5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97"/>
    <p:restoredTop sz="78908"/>
  </p:normalViewPr>
  <p:slideViewPr>
    <p:cSldViewPr snapToGrid="0">
      <p:cViewPr varScale="1">
        <p:scale>
          <a:sx n="55" d="100"/>
          <a:sy n="55" d="100"/>
        </p:scale>
        <p:origin x="19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457D7-D091-9148-AE1E-EEA91C33575C}" type="datetimeFigureOut">
              <a:rPr lang="en-US" smtClean="0"/>
              <a:t>9/28/24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D1711-7ED4-944F-872E-2C237599A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87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Bluszcz</a:t>
            </a:r>
            <a:r>
              <a:rPr lang="en-US" dirty="0"/>
              <a:t>: IVY</a:t>
            </a:r>
          </a:p>
          <a:p>
            <a:endParaRPr lang="en-US" dirty="0"/>
          </a:p>
          <a:p>
            <a:r>
              <a:rPr lang="en-US" dirty="0"/>
              <a:t>Washing detergent for dark clothes:</a:t>
            </a:r>
          </a:p>
          <a:p>
            <a:endParaRPr lang="en-US" dirty="0"/>
          </a:p>
          <a:p>
            <a:r>
              <a:rPr lang="en-US" dirty="0"/>
              <a:t>1 liter of water</a:t>
            </a:r>
          </a:p>
          <a:p>
            <a:r>
              <a:rPr lang="en-US" dirty="0"/>
              <a:t>50 crushed leaves</a:t>
            </a:r>
          </a:p>
          <a:p>
            <a:r>
              <a:rPr lang="en-US" dirty="0"/>
              <a:t>Cook 15 minutes</a:t>
            </a:r>
          </a:p>
          <a:p>
            <a:r>
              <a:rPr lang="en-US" dirty="0"/>
              <a:t>Leave for an hour</a:t>
            </a:r>
          </a:p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1711-7ED4-944F-872E-2C237599AB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34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1711-7ED4-944F-872E-2C237599AB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30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Estonian </a:t>
            </a:r>
            <a:r>
              <a:rPr lang="en-US" dirty="0" err="1"/>
              <a:t>pavillon</a:t>
            </a:r>
            <a:r>
              <a:rPr lang="en-US" dirty="0"/>
              <a:t>. </a:t>
            </a:r>
            <a:r>
              <a:rPr lang="en-US" dirty="0" err="1"/>
              <a:t>Orchidelirium</a:t>
            </a:r>
            <a:r>
              <a:rPr lang="en-US" dirty="0"/>
              <a:t>. Venice Biennale 2022</a:t>
            </a:r>
          </a:p>
          <a:p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An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Appetite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for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Abundance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by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Kristina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Norman and Bita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Razavi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. </a:t>
            </a:r>
          </a:p>
          <a:p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Curator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: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Corina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L.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Apostol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.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Venice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Biennale, 2022. Photo: Echo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Gone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Wrong</a:t>
            </a:r>
            <a:endParaRPr lang="pl-PL" b="0" i="0" u="none" strike="noStrike" dirty="0">
              <a:solidFill>
                <a:srgbClr val="000000"/>
              </a:solidFill>
              <a:effectLst/>
              <a:highlight>
                <a:srgbClr val="FFFFFF"/>
              </a:highlight>
              <a:latin typeface="BMW Light"/>
            </a:endParaRPr>
          </a:p>
          <a:p>
            <a:endParaRPr lang="pl-PL" b="0" i="0" u="none" strike="noStrike" dirty="0">
              <a:solidFill>
                <a:srgbClr val="000000"/>
              </a:solidFill>
              <a:effectLst/>
              <a:highlight>
                <a:srgbClr val="FFFFFF"/>
              </a:highlight>
              <a:latin typeface="BMW Light"/>
            </a:endParaRPr>
          </a:p>
          <a:p>
            <a:endParaRPr lang="pl-PL" b="0" i="0" u="none" strike="noStrike" dirty="0">
              <a:solidFill>
                <a:srgbClr val="000000"/>
              </a:solidFill>
              <a:effectLst/>
              <a:highlight>
                <a:srgbClr val="FFFFFF"/>
              </a:highlight>
              <a:latin typeface="BMW Light"/>
            </a:endParaRPr>
          </a:p>
          <a:p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Emilie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Rosalie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Saal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was a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producer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and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consumer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of the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orchidelirium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of 19th-century Europe and the United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States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: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while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living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with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her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husband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, the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famous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Estonian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writer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,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photographer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and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topographer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Andres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Saal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in Java in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Indonesia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,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which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was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then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a Dutch (!) colony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between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1899 and 1920,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she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made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detailed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drawings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of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rare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MW Light"/>
              </a:rPr>
              <a:t>orchids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1711-7ED4-944F-872E-2C237599AB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79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1711-7ED4-944F-872E-2C237599AB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88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1711-7ED4-944F-872E-2C237599AB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55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Tabernas, Spain</a:t>
            </a:r>
          </a:p>
          <a:p>
            <a:r>
              <a:rPr lang="en-US" dirty="0"/>
              <a:t>18% may become irreversibly deserted.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1711-7ED4-944F-872E-2C237599AB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33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D1711-7ED4-944F-872E-2C237599AB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91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2E7F46-F65F-1B11-385A-6B778290C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926D534-FE61-9868-4162-3E680F873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50CEB0-70CF-F5E3-0EA4-649D63965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5BFC-1BE7-2A48-928B-3781DF7A2858}" type="datetimeFigureOut">
              <a:rPr lang="en-US" smtClean="0"/>
              <a:t>9/28/24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FB80DE6-9A12-9D7F-E52A-E82470AA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AB2A7AC-30F4-B3BC-6840-C3BF7C89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5372-9CD9-8F49-8203-6B61C37E0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79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13C9C1-429D-B117-F67B-2724E1E05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3AE3F64-93ED-9E71-E3B3-A52AD4701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0DDB07A-2960-F229-B05D-DDFBF7079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5BFC-1BE7-2A48-928B-3781DF7A2858}" type="datetimeFigureOut">
              <a:rPr lang="en-US" smtClean="0"/>
              <a:t>9/28/24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F4C0FE-2488-FE58-0D87-B31F691FC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3EA9B8A-0565-A225-2356-219922C4F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5372-9CD9-8F49-8203-6B61C37E0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7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4F51A1B-A7B6-5ECC-B514-E82903C24C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1978FE5-AEB9-BEE8-BF0D-A99CAE65E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E41F046-39B6-EE18-09C7-0C9CAF18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5BFC-1BE7-2A48-928B-3781DF7A2858}" type="datetimeFigureOut">
              <a:rPr lang="en-US" smtClean="0"/>
              <a:t>9/28/24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0FC1946-C8AB-615E-4EA0-155CF3496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68D0F22-CFFC-9251-6E4B-691442E7D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5372-9CD9-8F49-8203-6B61C37E0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8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070A8F-D6EC-2765-FBEE-25C160B12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D0BC00-9F74-4509-35DA-DA33A20B4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DE7CECB-76FF-38A9-1C6D-A5FFA3EAE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5BFC-1BE7-2A48-928B-3781DF7A2858}" type="datetimeFigureOut">
              <a:rPr lang="en-US" smtClean="0"/>
              <a:t>9/28/24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7E8336-F7EC-C8E6-9467-34F9E0CD7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0BF68AD-0056-2F69-0AB5-D6E4BEBC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5372-9CD9-8F49-8203-6B61C37E0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76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8AA347-586E-1F53-36AC-83F08A4C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7364EB-9A4C-40DC-8F7E-6062A55F4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D1EE6DB-9D13-F422-264C-BA03769C4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5BFC-1BE7-2A48-928B-3781DF7A2858}" type="datetimeFigureOut">
              <a:rPr lang="en-US" smtClean="0"/>
              <a:t>9/28/24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9814B9-A2CF-BDAA-4E4C-2EA6169A4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F83A78-646F-955B-6C11-3EBDFC64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5372-9CD9-8F49-8203-6B61C37E0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914643-7D93-BF34-F46E-86D7D30F0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45E31E-5049-AF9A-75F0-536DF84067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6B5E4D6-09B3-1257-6783-7D666111D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05C2F49-3835-8F6A-5ACF-53605C901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5BFC-1BE7-2A48-928B-3781DF7A2858}" type="datetimeFigureOut">
              <a:rPr lang="en-US" smtClean="0"/>
              <a:t>9/28/24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4313AD4-3714-BCB8-C9A3-E17E1A35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665DA7F-A6C0-B8F3-F6EC-CE6723E4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5372-9CD9-8F49-8203-6B61C37E0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44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8B4615-6AFD-73B2-94FF-9AA745F0A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1354563-D8A3-A98B-50B3-A86AF6E26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700244C-7226-E2E6-BFEB-9336F5499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9106226-E0E6-8CBD-E07B-30F014335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35EEDAE-F340-3E34-5FBD-E03713335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F8C001D-D06C-A878-217D-6D5F7316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5BFC-1BE7-2A48-928B-3781DF7A2858}" type="datetimeFigureOut">
              <a:rPr lang="en-US" smtClean="0"/>
              <a:t>9/28/24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F16F245-2651-E97C-280A-8FFAE4AA4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53F1E3F-D93A-9BAC-9EC8-A058F238E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5372-9CD9-8F49-8203-6B61C37E0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19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08BFCF-1C13-0FBB-0D19-3C2AAC28E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1125F1C-FB31-BE5A-9CAD-A36C720A8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5BFC-1BE7-2A48-928B-3781DF7A2858}" type="datetimeFigureOut">
              <a:rPr lang="en-US" smtClean="0"/>
              <a:t>9/28/24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270CA63-E45F-672F-4E0B-604E894A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5897A3C-F830-D3E6-1F67-1AC936A31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5372-9CD9-8F49-8203-6B61C37E0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9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673874F-A467-DFE2-4C5F-AAEDF8D05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5BFC-1BE7-2A48-928B-3781DF7A2858}" type="datetimeFigureOut">
              <a:rPr lang="en-US" smtClean="0"/>
              <a:t>9/28/24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A0FB3B1-059B-3ABB-1ECF-B2DD08C7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6BDC3B7-B6EF-B771-BB62-8B25BF5B3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5372-9CD9-8F49-8203-6B61C37E0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9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0568B-01CF-0269-76E6-577165D6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00FD8A-7EE0-BEAC-BA94-462B6A67A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3E902EE-F3CB-C6B5-2170-31C55CD3E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1D5A5F8-830C-17FD-7EEB-FC97F19D3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5BFC-1BE7-2A48-928B-3781DF7A2858}" type="datetimeFigureOut">
              <a:rPr lang="en-US" smtClean="0"/>
              <a:t>9/28/24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7882F5C-0842-55EE-8250-96CAE53DD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5A0AB5E-75C7-47A7-E63D-3BAD3855E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5372-9CD9-8F49-8203-6B61C37E0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04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0BD5FA-AE4F-9F84-E1CD-88178A82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D7303A2-D5AF-6969-5409-636828EEF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FBE1AB1-F5A4-FE23-922D-1902D8EA9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F3B30A3-30FE-1598-4B08-CFBF92CB1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5BFC-1BE7-2A48-928B-3781DF7A2858}" type="datetimeFigureOut">
              <a:rPr lang="en-US" smtClean="0"/>
              <a:t>9/28/24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95427B2-88C0-A970-FBB6-6573F0CD3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B5F308E-F672-049E-1687-EE566E595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D5372-9CD9-8F49-8203-6B61C37E0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6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964132D-6BD3-98E4-1563-DF5BAEC12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59DA4E1-94FE-5C34-6DE9-842027C49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6616041-E371-7F53-0C19-C0ACC2607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9C5BFC-1BE7-2A48-928B-3781DF7A2858}" type="datetimeFigureOut">
              <a:rPr lang="en-US" smtClean="0"/>
              <a:t>9/28/24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ABAE2D6-3603-4310-ACF8-67B04A28D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E81722-CBDB-ED26-A16C-584132E73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D5372-9CD9-8F49-8203-6B61C37E0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5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leksandra.alacaraz@gmail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dentify.plantnet.org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aeb.brit.org/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rysowanie, sztuka, obraz, kwiat&#10;&#10;Opis wygenerowany automatycznie">
            <a:extLst>
              <a:ext uri="{FF2B5EF4-FFF2-40B4-BE49-F238E27FC236}">
                <a16:creationId xmlns:a16="http://schemas.microsoft.com/office/drawing/2014/main" id="{D637F20A-F762-D559-CFBE-40B13DDC4F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</a:blip>
          <a:srcRect t="19736" b="4046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25020AB5-27B0-B977-7F0A-0D7DDF18D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576233"/>
          </a:xfrm>
        </p:spPr>
        <p:txBody>
          <a:bodyPr>
            <a:normAutofit/>
          </a:bodyPr>
          <a:lstStyle/>
          <a:p>
            <a:r>
              <a:rPr lang="pl-PL" b="1" i="0" u="none" strike="noStrike" dirty="0" err="1">
                <a:solidFill>
                  <a:srgbClr val="FFFFFF"/>
                </a:solidFill>
                <a:effectLst/>
              </a:rPr>
              <a:t>Ethnobotany</a:t>
            </a:r>
            <a:r>
              <a:rPr lang="pl-PL" b="1" i="0" u="none" strike="noStrike" dirty="0">
                <a:solidFill>
                  <a:srgbClr val="FFFFFF"/>
                </a:solidFill>
                <a:effectLst/>
              </a:rPr>
              <a:t>, </a:t>
            </a:r>
            <a:r>
              <a:rPr lang="pl-PL" b="1" i="0" u="none" strike="noStrike" dirty="0" err="1">
                <a:solidFill>
                  <a:srgbClr val="FFFFFF"/>
                </a:solidFill>
                <a:effectLst/>
              </a:rPr>
              <a:t>traditional</a:t>
            </a:r>
            <a:r>
              <a:rPr lang="pl-PL" b="1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pl-PL" b="1" i="0" u="none" strike="noStrike" dirty="0" err="1">
                <a:solidFill>
                  <a:srgbClr val="FFFFFF"/>
                </a:solidFill>
                <a:effectLst/>
              </a:rPr>
              <a:t>folk</a:t>
            </a:r>
            <a:r>
              <a:rPr lang="pl-PL" b="1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pl-PL" b="1" i="0" u="none" strike="noStrike" dirty="0" err="1">
                <a:solidFill>
                  <a:srgbClr val="FFFFFF"/>
                </a:solidFill>
                <a:effectLst/>
              </a:rPr>
              <a:t>medicine</a:t>
            </a:r>
            <a:endParaRPr lang="pl-PL" b="1" i="0" u="none" strike="noStrike" dirty="0">
              <a:solidFill>
                <a:srgbClr val="FFFFFF"/>
              </a:solidFill>
              <a:effectLst/>
            </a:endParaRPr>
          </a:p>
          <a:p>
            <a:r>
              <a:rPr lang="pl-PL" b="0" i="0" u="none" strike="noStrike" dirty="0">
                <a:solidFill>
                  <a:srgbClr val="FFFFFF"/>
                </a:solidFill>
                <a:effectLst/>
              </a:rPr>
              <a:t> and the </a:t>
            </a:r>
            <a:r>
              <a:rPr lang="pl-PL" b="0" i="0" u="none" strike="noStrike" dirty="0" err="1">
                <a:solidFill>
                  <a:srgbClr val="FFFFFF"/>
                </a:solidFill>
                <a:effectLst/>
              </a:rPr>
              <a:t>need</a:t>
            </a:r>
            <a:r>
              <a:rPr lang="pl-PL" b="0" i="0" u="none" strike="noStrike" dirty="0">
                <a:solidFill>
                  <a:srgbClr val="FFFFFF"/>
                </a:solidFill>
                <a:effectLst/>
              </a:rPr>
              <a:t> to return to </a:t>
            </a:r>
            <a:r>
              <a:rPr lang="pl-PL" b="0" i="0" u="none" strike="noStrike" dirty="0" err="1">
                <a:solidFill>
                  <a:srgbClr val="FFFFFF"/>
                </a:solidFill>
                <a:effectLst/>
              </a:rPr>
              <a:t>ancient</a:t>
            </a:r>
            <a:r>
              <a:rPr lang="pl-PL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pl-PL" b="0" i="0" u="none" strike="noStrike" dirty="0" err="1">
                <a:solidFill>
                  <a:srgbClr val="FFFFFF"/>
                </a:solidFill>
                <a:effectLst/>
              </a:rPr>
              <a:t>knowledge</a:t>
            </a:r>
            <a:r>
              <a:rPr lang="pl-PL" b="0" i="0" u="none" strike="noStrike" dirty="0">
                <a:solidFill>
                  <a:srgbClr val="FFFFFF"/>
                </a:solidFill>
                <a:effectLst/>
              </a:rPr>
              <a:t> </a:t>
            </a:r>
          </a:p>
          <a:p>
            <a:r>
              <a:rPr lang="pl-PL" b="0" i="0" u="none" strike="noStrike" dirty="0">
                <a:solidFill>
                  <a:srgbClr val="FFFFFF"/>
                </a:solidFill>
                <a:effectLst/>
              </a:rPr>
              <a:t>in the </a:t>
            </a:r>
            <a:r>
              <a:rPr lang="pl-PL" b="0" i="0" u="none" strike="noStrike" dirty="0" err="1">
                <a:solidFill>
                  <a:srgbClr val="FFFFFF"/>
                </a:solidFill>
                <a:effectLst/>
              </a:rPr>
              <a:t>context</a:t>
            </a:r>
            <a:r>
              <a:rPr lang="pl-PL" b="0" i="0" u="none" strike="noStrike" dirty="0">
                <a:solidFill>
                  <a:srgbClr val="FFFFFF"/>
                </a:solidFill>
                <a:effectLst/>
              </a:rPr>
              <a:t> of the </a:t>
            </a:r>
            <a:r>
              <a:rPr lang="pl-PL" b="0" i="0" u="none" strike="noStrike" dirty="0" err="1">
                <a:solidFill>
                  <a:srgbClr val="FFFFFF"/>
                </a:solidFill>
                <a:effectLst/>
              </a:rPr>
              <a:t>climate</a:t>
            </a:r>
            <a:r>
              <a:rPr lang="pl-PL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pl-PL" b="0" i="0" u="none" strike="noStrike" dirty="0" err="1">
                <a:solidFill>
                  <a:srgbClr val="FFFFFF"/>
                </a:solidFill>
                <a:effectLst/>
              </a:rPr>
              <a:t>crisis</a:t>
            </a:r>
            <a:r>
              <a:rPr lang="pl-PL" b="0" i="0" u="none" strike="noStrike" dirty="0">
                <a:solidFill>
                  <a:srgbClr val="FFFFFF"/>
                </a:solidFill>
                <a:effectLst/>
              </a:rPr>
              <a:t> and </a:t>
            </a:r>
            <a:r>
              <a:rPr lang="pl-PL" b="0" i="0" u="none" strike="noStrike" dirty="0" err="1">
                <a:solidFill>
                  <a:srgbClr val="FFFFFF"/>
                </a:solidFill>
                <a:effectLst/>
              </a:rPr>
              <a:t>apocalyptic</a:t>
            </a:r>
            <a:r>
              <a:rPr lang="pl-PL" b="0" i="0" u="none" strike="noStrike" dirty="0">
                <a:solidFill>
                  <a:srgbClr val="FFFFFF"/>
                </a:solidFill>
                <a:effectLst/>
              </a:rPr>
              <a:t> </a:t>
            </a:r>
            <a:r>
              <a:rPr lang="pl-PL" b="0" i="0" u="none" strike="noStrike" dirty="0" err="1">
                <a:solidFill>
                  <a:srgbClr val="FFFFFF"/>
                </a:solidFill>
                <a:effectLst/>
              </a:rPr>
              <a:t>prospects</a:t>
            </a:r>
            <a:endParaRPr lang="pl-PL" b="0" i="0" u="none" strike="noStrike" dirty="0">
              <a:solidFill>
                <a:srgbClr val="FFFFFF"/>
              </a:solidFill>
              <a:effectLst/>
            </a:endParaRPr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1C53D5A5-D811-8B97-55E7-36036D1017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Know the Weeds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374FD14-9D3D-A31C-FFB3-04CDBCBB2CE5}"/>
              </a:ext>
            </a:extLst>
          </p:cNvPr>
          <p:cNvSpPr txBox="1"/>
          <p:nvPr/>
        </p:nvSpPr>
        <p:spPr>
          <a:xfrm>
            <a:off x="579475" y="472922"/>
            <a:ext cx="62625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Washing detergent for dark clothes:</a:t>
            </a:r>
          </a:p>
          <a:p>
            <a:endParaRPr lang="en-US" dirty="0"/>
          </a:p>
          <a:p>
            <a:r>
              <a:rPr lang="en-US" dirty="0"/>
              <a:t>1 liter of water</a:t>
            </a:r>
          </a:p>
          <a:p>
            <a:r>
              <a:rPr lang="en-US" dirty="0"/>
              <a:t>50 crushed leaves</a:t>
            </a:r>
          </a:p>
          <a:p>
            <a:r>
              <a:rPr lang="en-US" dirty="0"/>
              <a:t>Cook 15 minutes</a:t>
            </a:r>
          </a:p>
          <a:p>
            <a:r>
              <a:rPr lang="en-US" dirty="0"/>
              <a:t>Leave for an hour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CD2134B-97ED-6DD3-3AF1-FED8522140B4}"/>
              </a:ext>
            </a:extLst>
          </p:cNvPr>
          <p:cNvSpPr txBox="1"/>
          <p:nvPr/>
        </p:nvSpPr>
        <p:spPr>
          <a:xfrm>
            <a:off x="5495151" y="5835153"/>
            <a:ext cx="62625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Aleksandra </a:t>
            </a:r>
            <a:r>
              <a:rPr lang="en-US" dirty="0" err="1"/>
              <a:t>Lukaszewicz</a:t>
            </a:r>
            <a:endParaRPr lang="en-US" dirty="0"/>
          </a:p>
          <a:p>
            <a:pPr algn="r"/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aleksandra.alacaraz@gmail.com</a:t>
            </a:r>
            <a:endParaRPr lang="en-US" dirty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679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7BB086-D985-7290-75F3-028C36B6E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Hiszpania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1A505E-A107-EA57-086D-2FBCF2370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38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ADDC-0482-72CB-51FA-B8BAE2BDA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429BA4-D494-0A94-3869-6A6D10192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Polska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6B5D5D-EC32-CA2D-1A2A-8356BEB47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68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AAADA-8CDB-06E4-AE51-558AB268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C6AB3F-AA37-D4C3-555C-E42866833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37D766-7C64-64A7-DA5C-06CBBB8C2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06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ziemia, szary, sztuka&#10;&#10;Opis wygenerowany automatycznie">
            <a:extLst>
              <a:ext uri="{FF2B5EF4-FFF2-40B4-BE49-F238E27FC236}">
                <a16:creationId xmlns:a16="http://schemas.microsoft.com/office/drawing/2014/main" id="{C6ECB8B6-A647-304B-1FEB-5324651B0C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83152D-EF4B-2533-4378-CC4F32534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89" y="1531088"/>
            <a:ext cx="10836011" cy="4645875"/>
          </a:xfrm>
        </p:spPr>
        <p:txBody>
          <a:bodyPr/>
          <a:lstStyle/>
          <a:p>
            <a:pPr algn="l"/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Thank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for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attention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invite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take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a walk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together</a:t>
            </a:r>
            <a:endParaRPr lang="pl-PL" b="0" i="0" u="none" strike="noStrike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endParaRPr lang="en-US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dirty="0" err="1">
                <a:latin typeface="Helvetica" pitchFamily="2" charset="0"/>
              </a:rPr>
              <a:t>Aplikacja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PlantNet</a:t>
            </a:r>
            <a:r>
              <a:rPr lang="en-US" dirty="0">
                <a:latin typeface="Helvetica" pitchFamily="2" charset="0"/>
              </a:rPr>
              <a:t>:….</a:t>
            </a:r>
          </a:p>
          <a:p>
            <a:pPr marL="0" indent="0">
              <a:buNone/>
            </a:pPr>
            <a:r>
              <a:rPr lang="en-US" dirty="0">
                <a:latin typeface="Helvetica" pitchFamily="2" charset="0"/>
                <a:hlinkClick r:id="rId3"/>
              </a:rPr>
              <a:t>https://identify.plantnet.org</a:t>
            </a:r>
            <a:r>
              <a:rPr lang="en-US" dirty="0">
                <a:latin typeface="Helvetica" pitchFamily="2" charset="0"/>
              </a:rPr>
              <a:t> </a:t>
            </a:r>
          </a:p>
          <a:p>
            <a:endParaRPr lang="en-US" dirty="0">
              <a:latin typeface="Helvetica" pitchFamily="2" charset="0"/>
            </a:endParaRPr>
          </a:p>
        </p:txBody>
      </p:sp>
      <p:pic>
        <p:nvPicPr>
          <p:cNvPr id="5" name="Obraz 4" descr="Obraz zawierający Czcionka, logo, design, typografia&#10;&#10;Opis wygenerowany automatycznie">
            <a:extLst>
              <a:ext uri="{FF2B5EF4-FFF2-40B4-BE49-F238E27FC236}">
                <a16:creationId xmlns:a16="http://schemas.microsoft.com/office/drawing/2014/main" id="{388C466F-065E-D719-CCF5-F6EE2D519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817" y="3093244"/>
            <a:ext cx="3551933" cy="12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05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 pomieszczeniu, książka, Materiały biurowe, tektura&#10;&#10;Opis wygenerowany automatycznie">
            <a:extLst>
              <a:ext uri="{FF2B5EF4-FFF2-40B4-BE49-F238E27FC236}">
                <a16:creationId xmlns:a16="http://schemas.microsoft.com/office/drawing/2014/main" id="{805E0C5B-E95F-FD6E-A179-41EBA89195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-5681134"/>
            <a:ext cx="12369800" cy="1649306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D2CFF3E-198F-67ED-74FC-4FED62146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Ethnobotany and traditional folk medicine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22C4F9-B15B-B7CD-6CCB-BFA973A7F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pl-PL" sz="2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Ethnobotany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– the science of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plants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their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culturally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defined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uses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developed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since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the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travels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colonizers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during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the development of science (I. Newton,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Carlolus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Linnaeus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- 18th / 19th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century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pPr marL="0" indent="0" algn="l">
              <a:buNone/>
            </a:pPr>
            <a:endParaRPr lang="pl-PL" sz="24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pl-PL" sz="2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Traditional</a:t>
            </a:r>
            <a:r>
              <a:rPr lang="pl-PL" sz="2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folk</a:t>
            </a:r>
            <a:r>
              <a:rPr lang="pl-PL" sz="2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knowledge</a:t>
            </a:r>
            <a:r>
              <a:rPr lang="pl-PL" sz="2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pl-PL" sz="24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plants</a:t>
            </a:r>
            <a:r>
              <a:rPr lang="pl-PL" sz="24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had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different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history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the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Americas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another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Europe.</a:t>
            </a:r>
            <a:b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pl-PL" sz="24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025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B11AD5-B34C-DE24-7964-D76DEC660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08" y="338378"/>
            <a:ext cx="7856349" cy="798361"/>
          </a:xfrm>
        </p:spPr>
        <p:txBody>
          <a:bodyPr>
            <a:normAutofit/>
          </a:bodyPr>
          <a:lstStyle/>
          <a:p>
            <a:pPr algn="l"/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Scientific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expeditions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colonized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countries</a:t>
            </a:r>
            <a:endParaRPr lang="pl-PL" sz="32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F977E6-40E3-9D3F-91FF-696BF5887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908" y="1245118"/>
            <a:ext cx="10515600" cy="152844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l-PL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Focus on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exploiting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useful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raw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materials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found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described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during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research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–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e.g</a:t>
            </a:r>
            <a:r>
              <a:rPr lang="pl-PL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.:</a:t>
            </a:r>
          </a:p>
          <a:p>
            <a:pPr marL="0" indent="0" algn="l">
              <a:buNone/>
            </a:pPr>
            <a:br>
              <a:rPr lang="pl-PL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pl-PL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5" name="Obraz 4" descr="Obraz zawierający kwiat, botanika, roślina, ogrodnictwo&#10;&#10;Opis wygenerowany automatycznie">
            <a:extLst>
              <a:ext uri="{FF2B5EF4-FFF2-40B4-BE49-F238E27FC236}">
                <a16:creationId xmlns:a16="http://schemas.microsoft.com/office/drawing/2014/main" id="{19D36FFE-B286-E82D-AFF2-15206DFE1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913" y="1706384"/>
            <a:ext cx="2490116" cy="3670402"/>
          </a:xfrm>
          <a:prstGeom prst="rect">
            <a:avLst/>
          </a:prstGeom>
        </p:spPr>
      </p:pic>
      <p:pic>
        <p:nvPicPr>
          <p:cNvPr id="7" name="Obraz 6" descr="Obraz zawierający drzewo, na wolnym powietrzu, zieleń, gałąź&#10;&#10;Opis wygenerowany automatycznie">
            <a:extLst>
              <a:ext uri="{FF2B5EF4-FFF2-40B4-BE49-F238E27FC236}">
                <a16:creationId xmlns:a16="http://schemas.microsoft.com/office/drawing/2014/main" id="{99C3C5B6-602E-D92A-84E3-30F698023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71" y="2327506"/>
            <a:ext cx="3003550" cy="1987702"/>
          </a:xfrm>
          <a:prstGeom prst="rect">
            <a:avLst/>
          </a:prstGeom>
        </p:spPr>
      </p:pic>
      <p:pic>
        <p:nvPicPr>
          <p:cNvPr id="9" name="Obraz 8" descr="Obraz zawierający drzewo, na wolnym powietrzu, zakwitanie, pączek&#10;&#10;Opis wygenerowany automatycznie">
            <a:extLst>
              <a:ext uri="{FF2B5EF4-FFF2-40B4-BE49-F238E27FC236}">
                <a16:creationId xmlns:a16="http://schemas.microsoft.com/office/drawing/2014/main" id="{DB805964-FB50-7BD1-B72D-E30263304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3174" y="1995540"/>
            <a:ext cx="4223634" cy="238839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7E8DDE1-749F-0B39-13A0-1A804037917A}"/>
              </a:ext>
            </a:extLst>
          </p:cNvPr>
          <p:cNvSpPr txBox="1"/>
          <p:nvPr/>
        </p:nvSpPr>
        <p:spPr>
          <a:xfrm>
            <a:off x="536523" y="4356788"/>
            <a:ext cx="30493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pl-PL" sz="16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Cinnamon</a:t>
            </a:r>
            <a:endParaRPr lang="pl-PL" sz="1600" b="1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92F7BD2-1608-ABC4-3DB3-BC5E22DDB1A6}"/>
              </a:ext>
            </a:extLst>
          </p:cNvPr>
          <p:cNvSpPr txBox="1"/>
          <p:nvPr/>
        </p:nvSpPr>
        <p:spPr>
          <a:xfrm>
            <a:off x="4409913" y="5553384"/>
            <a:ext cx="28104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Cinchona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-– the </a:t>
            </a:r>
            <a:r>
              <a:rPr lang="pl-PL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tree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from </a:t>
            </a:r>
            <a:r>
              <a:rPr lang="pl-PL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which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quinine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is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made</a:t>
            </a:r>
            <a:r>
              <a:rPr lang="pl-PL" sz="16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1600" dirty="0" err="1">
                <a:solidFill>
                  <a:srgbClr val="000000"/>
                </a:solidFill>
                <a:latin typeface="Helvetica" pitchFamily="2" charset="0"/>
              </a:rPr>
              <a:t>discovered</a:t>
            </a:r>
            <a:r>
              <a:rPr lang="pl-PL" sz="1600" dirty="0">
                <a:solidFill>
                  <a:srgbClr val="000000"/>
                </a:solidFill>
                <a:latin typeface="Helvetica" pitchFamily="2" charset="0"/>
              </a:rPr>
              <a:t> for </a:t>
            </a:r>
            <a:r>
              <a:rPr lang="pl-PL" sz="1600" dirty="0" err="1">
                <a:solidFill>
                  <a:srgbClr val="000000"/>
                </a:solidFill>
                <a:latin typeface="Helvetica" pitchFamily="2" charset="0"/>
              </a:rPr>
              <a:t>Europeans</a:t>
            </a:r>
            <a:r>
              <a:rPr lang="pl-PL" sz="1600" dirty="0">
                <a:solidFill>
                  <a:srgbClr val="000000"/>
                </a:solidFill>
                <a:latin typeface="Helvetica" pitchFamily="2" charset="0"/>
              </a:rPr>
              <a:t> by </a:t>
            </a:r>
            <a:r>
              <a:rPr lang="pl-PL" sz="1600" dirty="0" err="1">
                <a:solidFill>
                  <a:srgbClr val="000000"/>
                </a:solidFill>
                <a:latin typeface="Helvetica" pitchFamily="2" charset="0"/>
              </a:rPr>
              <a:t>Jesuits</a:t>
            </a:r>
            <a:r>
              <a:rPr lang="pl-PL" sz="1600" dirty="0">
                <a:solidFill>
                  <a:srgbClr val="000000"/>
                </a:solidFill>
                <a:latin typeface="Helvetica" pitchFamily="2" charset="0"/>
              </a:rPr>
              <a:t> in the 17th </a:t>
            </a:r>
            <a:r>
              <a:rPr lang="pl-PL" sz="1600" dirty="0" err="1">
                <a:solidFill>
                  <a:srgbClr val="000000"/>
                </a:solidFill>
                <a:latin typeface="Helvetica" pitchFamily="2" charset="0"/>
              </a:rPr>
              <a:t>century</a:t>
            </a:r>
            <a:r>
              <a:rPr lang="pl-PL" sz="1600" dirty="0">
                <a:solidFill>
                  <a:srgbClr val="000000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7A92122-443C-DE74-D5FC-1E43183F8AD4}"/>
              </a:ext>
            </a:extLst>
          </p:cNvPr>
          <p:cNvSpPr txBox="1"/>
          <p:nvPr/>
        </p:nvSpPr>
        <p:spPr>
          <a:xfrm>
            <a:off x="7563175" y="4541454"/>
            <a:ext cx="42236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000000"/>
                </a:solidFill>
                <a:latin typeface="Helvetica" pitchFamily="2" charset="0"/>
              </a:rPr>
              <a:t>Bogota </a:t>
            </a:r>
            <a:r>
              <a:rPr lang="pl-PL" sz="1600" b="1" dirty="0" err="1">
                <a:solidFill>
                  <a:srgbClr val="000000"/>
                </a:solidFill>
                <a:latin typeface="Helvetica" pitchFamily="2" charset="0"/>
              </a:rPr>
              <a:t>Tea</a:t>
            </a:r>
            <a:r>
              <a:rPr lang="pl-PL" sz="16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1600" dirty="0">
                <a:solidFill>
                  <a:srgbClr val="000000"/>
                </a:solidFill>
                <a:latin typeface="Helvetica" pitchFamily="2" charset="0"/>
              </a:rPr>
              <a:t>– </a:t>
            </a:r>
            <a:r>
              <a:rPr lang="pl-PL" sz="1600" dirty="0" err="1">
                <a:solidFill>
                  <a:srgbClr val="000000"/>
                </a:solidFill>
                <a:latin typeface="Helvetica" pitchFamily="2" charset="0"/>
              </a:rPr>
              <a:t>discovered</a:t>
            </a:r>
            <a:r>
              <a:rPr lang="pl-PL" sz="1600" dirty="0">
                <a:solidFill>
                  <a:srgbClr val="000000"/>
                </a:solidFill>
                <a:latin typeface="Helvetica" pitchFamily="2" charset="0"/>
              </a:rPr>
              <a:t> by </a:t>
            </a:r>
            <a:r>
              <a:rPr lang="pl-PL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Jose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Celestina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Mutis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– </a:t>
            </a:r>
            <a:r>
              <a:rPr lang="pl-PL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Nuevo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1600" dirty="0" err="1">
                <a:solidFill>
                  <a:srgbClr val="000000"/>
                </a:solidFill>
                <a:latin typeface="Helvetica" pitchFamily="2" charset="0"/>
              </a:rPr>
              <a:t>R</a:t>
            </a:r>
            <a:r>
              <a:rPr lang="pl-PL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eino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Granada, </a:t>
            </a:r>
            <a:r>
              <a:rPr lang="pl-PL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today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Colombia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: the Real </a:t>
            </a:r>
            <a:r>
              <a:rPr lang="pl-PL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Expedicion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Botanica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– 2nd part of the 18th </a:t>
            </a:r>
            <a:r>
              <a:rPr lang="pl-PL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century</a:t>
            </a:r>
            <a:r>
              <a:rPr lang="pl-PL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6708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4B5297-62F0-4209-B110-185B01BE3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8255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A </a:t>
            </a:r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critique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 of the </a:t>
            </a:r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colonial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approach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its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legacy</a:t>
            </a:r>
            <a:endParaRPr lang="pl-PL" sz="32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4B9158-1571-0648-9609-3275F4FB9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088640"/>
            <a:ext cx="8081926" cy="1014387"/>
          </a:xfrm>
        </p:spPr>
        <p:txBody>
          <a:bodyPr>
            <a:noAutofit/>
          </a:bodyPr>
          <a:lstStyle/>
          <a:p>
            <a:pPr algn="l"/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Criticism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such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imperialist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approach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that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exploits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natural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resources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including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plants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people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present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for ex. on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Venice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Biennale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exhibitions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</p:txBody>
      </p:sp>
      <p:pic>
        <p:nvPicPr>
          <p:cNvPr id="5" name="Obraz 4" descr="Obraz zawierający tekst, Czcionka, zrzut ekranu&#10;&#10;Opis wygenerowany automatycznie">
            <a:extLst>
              <a:ext uri="{FF2B5EF4-FFF2-40B4-BE49-F238E27FC236}">
                <a16:creationId xmlns:a16="http://schemas.microsoft.com/office/drawing/2014/main" id="{1B5C2CCD-94F4-2BC9-DDC7-EFC5C1741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88" y="4028791"/>
            <a:ext cx="5822506" cy="1959826"/>
          </a:xfrm>
          <a:prstGeom prst="rect">
            <a:avLst/>
          </a:prstGeom>
        </p:spPr>
      </p:pic>
      <p:pic>
        <p:nvPicPr>
          <p:cNvPr id="7" name="Obraz 6" descr="Obraz zawierający ubrania, kapelusz, sztuka, wystawa&#10;&#10;Opis wygenerowany automatycznie">
            <a:extLst>
              <a:ext uri="{FF2B5EF4-FFF2-40B4-BE49-F238E27FC236}">
                <a16:creationId xmlns:a16="http://schemas.microsoft.com/office/drawing/2014/main" id="{4F76D7BD-3F59-4B07-DB35-2712F3052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567" y="1120920"/>
            <a:ext cx="3363433" cy="252257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4C0784E-9037-9E0F-0293-2DF1D17DEC31}"/>
              </a:ext>
            </a:extLst>
          </p:cNvPr>
          <p:cNvSpPr txBox="1"/>
          <p:nvPr/>
        </p:nvSpPr>
        <p:spPr>
          <a:xfrm>
            <a:off x="1071527" y="2223107"/>
            <a:ext cx="72643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Estonian </a:t>
            </a:r>
            <a:r>
              <a:rPr lang="en-US" dirty="0" err="1"/>
              <a:t>pavillon</a:t>
            </a:r>
            <a:r>
              <a:rPr lang="en-US" dirty="0"/>
              <a:t>: </a:t>
            </a:r>
            <a:r>
              <a:rPr lang="en-US" i="1" dirty="0" err="1"/>
              <a:t>Orchidelirium</a:t>
            </a:r>
            <a:r>
              <a:rPr lang="en-US" i="1" dirty="0"/>
              <a:t>. An Appetite for Abundance </a:t>
            </a:r>
            <a:r>
              <a:rPr lang="en-US" dirty="0"/>
              <a:t>– by Kristina Norman and Bita </a:t>
            </a:r>
            <a:r>
              <a:rPr lang="en-US" dirty="0" err="1"/>
              <a:t>Razavi</a:t>
            </a:r>
            <a:r>
              <a:rPr lang="en-US" dirty="0"/>
              <a:t> referring to Emilie Rosalie </a:t>
            </a:r>
            <a:r>
              <a:rPr lang="en-US" dirty="0" err="1"/>
              <a:t>Sall</a:t>
            </a:r>
            <a:r>
              <a:rPr lang="en-US" dirty="0"/>
              <a:t> – producer and consumer of the </a:t>
            </a:r>
            <a:r>
              <a:rPr lang="en-US" dirty="0" err="1"/>
              <a:t>orchidelirium</a:t>
            </a:r>
            <a:r>
              <a:rPr lang="en-US" dirty="0"/>
              <a:t> of the 19</a:t>
            </a:r>
            <a:r>
              <a:rPr lang="en-US" baseline="30000" dirty="0"/>
              <a:t>th</a:t>
            </a:r>
            <a:r>
              <a:rPr lang="en-US" dirty="0"/>
              <a:t>-century Europe and the United States while living in Java in Indonesia – then a Dutch </a:t>
            </a:r>
            <a:r>
              <a:rPr lang="en-US" dirty="0" err="1"/>
              <a:t>colony.Venice</a:t>
            </a:r>
            <a:r>
              <a:rPr lang="en-US" dirty="0"/>
              <a:t> Biennale  - Giardini, 2022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05E6E843-5AB4-AA39-EB39-35AD1FE3957D}"/>
              </a:ext>
            </a:extLst>
          </p:cNvPr>
          <p:cNvSpPr txBox="1">
            <a:spLocks/>
          </p:cNvSpPr>
          <p:nvPr/>
        </p:nvSpPr>
        <p:spPr>
          <a:xfrm>
            <a:off x="6115494" y="3531376"/>
            <a:ext cx="5822506" cy="3160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pl-PL" sz="2000" dirty="0">
              <a:solidFill>
                <a:srgbClr val="000000"/>
              </a:solidFill>
              <a:latin typeface="Helvetica" pitchFamily="2" charset="0"/>
            </a:endParaRPr>
          </a:p>
          <a:p>
            <a:pPr algn="r"/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Nevertheless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, the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original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attention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to the flora of the New World for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exploitative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purposes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and the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subsequent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criticism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of the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colonial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approach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has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meant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that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knowledge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of the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use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of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plants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in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medicine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, for food and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dyeing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has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often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been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preserved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,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such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as „Native American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Ethnobotany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. A Database of Foods,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Drugs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,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Dyes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and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Fibers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of Native American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Peoples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,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Derived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 from </a:t>
            </a:r>
            <a:r>
              <a:rPr lang="pl-PL" sz="2000" dirty="0" err="1">
                <a:solidFill>
                  <a:srgbClr val="000000"/>
                </a:solidFill>
                <a:latin typeface="Helvetica" pitchFamily="2" charset="0"/>
              </a:rPr>
              <a:t>Plants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” </a:t>
            </a:r>
            <a:r>
              <a:rPr lang="pl-PL" sz="2000" u="sng" dirty="0">
                <a:solidFill>
                  <a:srgbClr val="000000"/>
                </a:solidFill>
                <a:latin typeface="Helvetica" pitchFamily="2" charset="0"/>
                <a:hlinkClick r:id="rId5"/>
              </a:rPr>
              <a:t>(http://naeb.brit.org</a:t>
            </a:r>
            <a:r>
              <a:rPr lang="pl-PL" sz="2000" dirty="0">
                <a:solidFill>
                  <a:srgbClr val="000000"/>
                </a:solidFill>
                <a:latin typeface="Helvetica" pitchFamily="2" charset="0"/>
              </a:rPr>
              <a:t> )</a:t>
            </a:r>
            <a:br>
              <a:rPr lang="pl-PL" sz="2000" dirty="0">
                <a:solidFill>
                  <a:srgbClr val="000000"/>
                </a:solidFill>
                <a:latin typeface="Helvetica" pitchFamily="2" charset="0"/>
              </a:rPr>
            </a:br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09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8DADDA-6063-0420-26BF-43667FCA7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2" y="96893"/>
            <a:ext cx="5805488" cy="1206500"/>
          </a:xfrm>
        </p:spPr>
        <p:txBody>
          <a:bodyPr>
            <a:normAutofit/>
          </a:bodyPr>
          <a:lstStyle/>
          <a:p>
            <a:pPr algn="l"/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Traditional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knowledge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 of plant </a:t>
            </a:r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uses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 in Europe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D76F6E-70EC-DDD6-76F7-EB2887B5D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13" y="1457660"/>
            <a:ext cx="7353300" cy="4900278"/>
          </a:xfrm>
        </p:spPr>
        <p:txBody>
          <a:bodyPr>
            <a:noAutofit/>
          </a:bodyPr>
          <a:lstStyle/>
          <a:p>
            <a:pPr algn="l"/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The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dismissal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those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familiar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with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herbalism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as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witches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–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especially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during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the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Reformation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and the development of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medical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studies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universities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led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to the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professionalization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medical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treatment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from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which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women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were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excluded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for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several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centuries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  <a:endParaRPr lang="pl-PL" sz="2400" dirty="0">
              <a:solidFill>
                <a:srgbClr val="000000"/>
              </a:solidFill>
              <a:latin typeface="Helvetica" pitchFamily="2" charset="0"/>
            </a:endParaRPr>
          </a:p>
          <a:p>
            <a:pPr algn="l"/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European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approach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was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dominated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by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rational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science with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ambitions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objectivity</a:t>
            </a:r>
            <a:r>
              <a:rPr lang="pl-PL" sz="2400" dirty="0">
                <a:solidFill>
                  <a:srgbClr val="000000"/>
                </a:solidFill>
                <a:latin typeface="Helvetica" pitchFamily="2" charset="0"/>
              </a:rPr>
              <a:t>.</a:t>
            </a:r>
          </a:p>
          <a:p>
            <a:pPr algn="l"/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Today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Poland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there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resurgence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interest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this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area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as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evidenced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by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numerous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workshops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festivals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and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also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the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scientific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magazine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„</a:t>
            </a:r>
            <a:r>
              <a:rPr lang="pl-PL" sz="2400" b="0" i="0" u="none" strike="noStrike" dirty="0" err="1">
                <a:solidFill>
                  <a:srgbClr val="070707"/>
                </a:solidFill>
                <a:effectLst/>
                <a:latin typeface="Helvetica" pitchFamily="2" charset="0"/>
              </a:rPr>
              <a:t>Etnobotanika</a:t>
            </a:r>
            <a:r>
              <a:rPr lang="pl-PL" sz="2400" b="0" i="0" u="none" strike="noStrike" dirty="0">
                <a:solidFill>
                  <a:srgbClr val="070707"/>
                </a:solidFill>
                <a:effectLst/>
                <a:latin typeface="Helvetica" pitchFamily="2" charset="0"/>
              </a:rPr>
              <a:t>, </a:t>
            </a:r>
            <a:r>
              <a:rPr lang="pl-PL" sz="2400" b="0" i="0" u="none" strike="noStrike" dirty="0" err="1">
                <a:solidFill>
                  <a:srgbClr val="070707"/>
                </a:solidFill>
                <a:effectLst/>
                <a:latin typeface="Helvetica" pitchFamily="2" charset="0"/>
              </a:rPr>
              <a:t>etnomedycyna</a:t>
            </a:r>
            <a:r>
              <a:rPr lang="pl-PL" sz="2400" b="0" i="0" u="none" strike="noStrike" dirty="0">
                <a:solidFill>
                  <a:srgbClr val="070707"/>
                </a:solidFill>
                <a:effectLst/>
                <a:latin typeface="Helvetica" pitchFamily="2" charset="0"/>
              </a:rPr>
              <a:t> i etnografia w Polsce”.</a:t>
            </a:r>
            <a:b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pl-PL" sz="24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indent="0" algn="l">
              <a:buNone/>
            </a:pPr>
            <a:endParaRPr lang="pl-PL" sz="20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5" name="Obraz 4" descr="Obraz zawierający ubrania, osoba, człowiek, obraz&#10;&#10;Opis wygenerowany automatycznie">
            <a:extLst>
              <a:ext uri="{FF2B5EF4-FFF2-40B4-BE49-F238E27FC236}">
                <a16:creationId xmlns:a16="http://schemas.microsoft.com/office/drawing/2014/main" id="{1BFB25B3-A9B8-1121-D7EB-74A6FC637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760" y="233152"/>
            <a:ext cx="3729986" cy="249015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491860F-94B2-0B90-E800-9AC036FB2F26}"/>
              </a:ext>
            </a:extLst>
          </p:cNvPr>
          <p:cNvSpPr txBox="1"/>
          <p:nvPr/>
        </p:nvSpPr>
        <p:spPr>
          <a:xfrm>
            <a:off x="5981698" y="2777561"/>
            <a:ext cx="60257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600" b="0" u="none" strike="noStrike" dirty="0">
                <a:effectLst/>
                <a:highlight>
                  <a:srgbClr val="FFFFFF"/>
                </a:highlight>
                <a:latin typeface="Helvetica" pitchFamily="2" charset="0"/>
              </a:rPr>
              <a:t>Eduardo Ramirez, </a:t>
            </a:r>
          </a:p>
          <a:p>
            <a:pPr algn="r"/>
            <a:r>
              <a:rPr lang="pl-PL" sz="1600" b="0" i="1" u="none" strike="noStrike" dirty="0" err="1">
                <a:effectLst/>
                <a:latin typeface="Helvetica" pitchFamily="2" charset="0"/>
              </a:rPr>
              <a:t>Colombian</a:t>
            </a:r>
            <a:r>
              <a:rPr lang="pl-PL" sz="1600" b="0" i="1" u="none" strike="noStrike" dirty="0">
                <a:effectLst/>
                <a:latin typeface="Helvetica" pitchFamily="2" charset="0"/>
              </a:rPr>
              <a:t> </a:t>
            </a:r>
            <a:r>
              <a:rPr lang="pl-PL" sz="1600" b="0" i="1" u="none" strike="noStrike" dirty="0" err="1">
                <a:effectLst/>
                <a:latin typeface="Helvetica" pitchFamily="2" charset="0"/>
              </a:rPr>
              <a:t>Surgery</a:t>
            </a:r>
            <a:r>
              <a:rPr lang="pl-PL" sz="1600" b="0" i="1" u="none" strike="noStrike" dirty="0">
                <a:effectLst/>
                <a:latin typeface="Helvetica" pitchFamily="2" charset="0"/>
              </a:rPr>
              <a:t>: </a:t>
            </a:r>
            <a:r>
              <a:rPr lang="pl-PL" sz="1600" b="0" i="1" u="none" strike="noStrike" dirty="0" err="1">
                <a:effectLst/>
                <a:latin typeface="Helvetica" pitchFamily="2" charset="0"/>
              </a:rPr>
              <a:t>Ovariectomy</a:t>
            </a:r>
            <a:r>
              <a:rPr lang="pl-PL" sz="1600" b="0" u="none" strike="noStrike" dirty="0">
                <a:effectLst/>
                <a:highlight>
                  <a:srgbClr val="FFFFFF"/>
                </a:highlight>
                <a:latin typeface="Helvetica" pitchFamily="2" charset="0"/>
              </a:rPr>
              <a:t>, 1954. </a:t>
            </a:r>
            <a:endParaRPr lang="en-US" sz="1600" dirty="0">
              <a:latin typeface="Helvetica" pitchFamily="2" charset="0"/>
            </a:endParaRPr>
          </a:p>
        </p:txBody>
      </p:sp>
      <p:pic>
        <p:nvPicPr>
          <p:cNvPr id="9" name="Obraz 8" descr="Obraz zawierający tekst, kwiat, design&#10;&#10;Opis wygenerowany automatycznie">
            <a:extLst>
              <a:ext uri="{FF2B5EF4-FFF2-40B4-BE49-F238E27FC236}">
                <a16:creationId xmlns:a16="http://schemas.microsoft.com/office/drawing/2014/main" id="{1DF286DD-244E-073E-1BFD-BE956F8C0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6166" y="3556142"/>
            <a:ext cx="3482580" cy="303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9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roślina, na wolnym powietrzu, trawa, żółty&#10;&#10;Opis wygenerowany automatycznie">
            <a:extLst>
              <a:ext uri="{FF2B5EF4-FFF2-40B4-BE49-F238E27FC236}">
                <a16:creationId xmlns:a16="http://schemas.microsoft.com/office/drawing/2014/main" id="{0C46C311-53C4-F763-FB96-B9402AF978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6203863" cy="8261478"/>
          </a:xfrm>
          <a:prstGeom prst="rect">
            <a:avLst/>
          </a:prstGeom>
        </p:spPr>
      </p:pic>
      <p:pic>
        <p:nvPicPr>
          <p:cNvPr id="7" name="Obraz 6" descr="Obraz zawierający żółty, kwiat, w pomieszczeniu&#10;&#10;Opis wygenerowany automatycznie">
            <a:extLst>
              <a:ext uri="{FF2B5EF4-FFF2-40B4-BE49-F238E27FC236}">
                <a16:creationId xmlns:a16="http://schemas.microsoft.com/office/drawing/2014/main" id="{0F98AE2B-0148-01C1-D701-F6A011A703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>
            <a:off x="6167236" y="-1"/>
            <a:ext cx="6203862" cy="826147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FACB8DA-7FE9-2B6B-2BF3-8FAF103D5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My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wild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meadow</a:t>
            </a:r>
            <a:endParaRPr lang="pl-PL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251387-AF34-1EBA-0498-37E3E38BB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Dialogue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between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the person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or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family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living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in the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house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what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naturally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grows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in the garden –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Dialogue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</a:rPr>
              <a:t>between</a:t>
            </a:r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 the body and the environment.</a:t>
            </a:r>
            <a:endParaRPr lang="pl-PL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br>
              <a:rPr lang="pl-PL" b="0" i="0" u="none" strike="noStrike" dirty="0">
                <a:solidFill>
                  <a:srgbClr val="000000"/>
                </a:solidFill>
                <a:effectLst/>
              </a:rPr>
            </a:b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372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drzewo, na wolnym powietrzu, trawa, ssak&#10;&#10;Opis wygenerowany automatycznie">
            <a:extLst>
              <a:ext uri="{FF2B5EF4-FFF2-40B4-BE49-F238E27FC236}">
                <a16:creationId xmlns:a16="http://schemas.microsoft.com/office/drawing/2014/main" id="{B4997792-8A0A-3F46-AE2F-3692249136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-113414" y="0"/>
            <a:ext cx="14549598" cy="692467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3D20D1C-9AFC-02E0-DE1A-67AA22868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Paleolithic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 hunter-</a:t>
            </a:r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gatherer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communities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 vs. </a:t>
            </a:r>
            <a:br>
              <a:rPr lang="pl-PL" sz="3200" b="0" i="0" u="none" strike="noStrike" dirty="0">
                <a:solidFill>
                  <a:srgbClr val="000000"/>
                </a:solidFill>
                <a:effectLst/>
              </a:rPr>
            </a:b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modern </a:t>
            </a:r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gatherer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communities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going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 to „</a:t>
            </a:r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climate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sz="3200" b="0" i="0" u="none" strike="noStrike" dirty="0" err="1">
                <a:solidFill>
                  <a:srgbClr val="000000"/>
                </a:solidFill>
                <a:effectLst/>
              </a:rPr>
              <a:t>hell</a:t>
            </a:r>
            <a:r>
              <a:rPr lang="pl-PL" sz="3200" b="0" i="0" u="none" strike="noStrike" dirty="0">
                <a:solidFill>
                  <a:srgbClr val="000000"/>
                </a:solidFill>
                <a:effectLst/>
              </a:rPr>
              <a:t>”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69CDFB-52C1-3DE3-583A-2E73BC159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864" y="1931103"/>
            <a:ext cx="5672016" cy="4802187"/>
          </a:xfrm>
        </p:spPr>
        <p:txBody>
          <a:bodyPr>
            <a:normAutofit/>
          </a:bodyPr>
          <a:lstStyle/>
          <a:p>
            <a:pPr algn="l"/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Homonids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'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equilibrium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with the environment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when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they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numbered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about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1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million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individuals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for most       of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our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erected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history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(from 2.5 mln  BC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till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100.000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years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BC (the </a:t>
            </a:r>
            <a:r>
              <a:rPr lang="pl-PL" sz="2400" dirty="0">
                <a:solidFill>
                  <a:srgbClr val="000000"/>
                </a:solidFill>
                <a:latin typeface="Helvetica" pitchFamily="2" charset="0"/>
              </a:rPr>
              <a:t>L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ower </a:t>
            </a:r>
            <a:r>
              <a:rPr lang="pl-PL" sz="2400" dirty="0" err="1">
                <a:solidFill>
                  <a:srgbClr val="000000"/>
                </a:solidFill>
                <a:latin typeface="Helvetica" pitchFamily="2" charset="0"/>
              </a:rPr>
              <a:t>P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aleolithic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Era). </a:t>
            </a:r>
          </a:p>
          <a:p>
            <a:pPr algn="l"/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Later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important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moment – the start        of the </a:t>
            </a:r>
            <a:r>
              <a:rPr lang="pl-PL" sz="2400" dirty="0" err="1">
                <a:solidFill>
                  <a:srgbClr val="000000"/>
                </a:solidFill>
                <a:latin typeface="Helvetica" pitchFamily="2" charset="0"/>
              </a:rPr>
              <a:t>N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eolithic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Era: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beginnings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farming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cultivating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that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started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around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10.000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years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BC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brough</a:t>
            </a:r>
            <a:r>
              <a:rPr lang="pl-PL" sz="2400" dirty="0" err="1">
                <a:solidFill>
                  <a:srgbClr val="000000"/>
                </a:solidFill>
                <a:latin typeface="Helvetica" pitchFamily="2" charset="0"/>
              </a:rPr>
              <a:t>t</a:t>
            </a:r>
            <a:r>
              <a:rPr lang="pl-PL" sz="24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Helvetica" pitchFamily="2" charset="0"/>
              </a:rPr>
              <a:t>exponentially</a:t>
            </a:r>
            <a:r>
              <a:rPr lang="pl-PL" sz="24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Helvetica" pitchFamily="2" charset="0"/>
              </a:rPr>
              <a:t>growing</a:t>
            </a:r>
            <a:r>
              <a:rPr lang="pl-PL" sz="24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Helvetica" pitchFamily="2" charset="0"/>
              </a:rPr>
              <a:t>cumulation</a:t>
            </a:r>
            <a:r>
              <a:rPr lang="pl-PL" sz="2400" dirty="0">
                <a:solidFill>
                  <a:srgbClr val="000000"/>
                </a:solidFill>
                <a:latin typeface="Helvetica" pitchFamily="2" charset="0"/>
              </a:rPr>
              <a:t>          of </a:t>
            </a:r>
            <a:r>
              <a:rPr lang="pl-PL" sz="2400" dirty="0" err="1">
                <a:solidFill>
                  <a:srgbClr val="000000"/>
                </a:solidFill>
                <a:latin typeface="Helvetica" pitchFamily="2" charset="0"/>
              </a:rPr>
              <a:t>goods</a:t>
            </a:r>
            <a:r>
              <a:rPr lang="pl-PL" sz="2400" dirty="0">
                <a:solidFill>
                  <a:srgbClr val="000000"/>
                </a:solidFill>
                <a:latin typeface="Helvetica" pitchFamily="2" charset="0"/>
              </a:rPr>
              <a:t> and </a:t>
            </a:r>
            <a:r>
              <a:rPr lang="pl-PL" sz="2400" dirty="0" err="1">
                <a:solidFill>
                  <a:srgbClr val="000000"/>
                </a:solidFill>
                <a:latin typeface="Helvetica" pitchFamily="2" charset="0"/>
              </a:rPr>
              <a:t>wealth</a:t>
            </a:r>
            <a:r>
              <a:rPr lang="pl-PL" sz="2400" dirty="0">
                <a:solidFill>
                  <a:srgbClr val="000000"/>
                </a:solidFill>
                <a:latin typeface="Helvetica" pitchFamily="2" charset="0"/>
              </a:rPr>
              <a:t> and the </a:t>
            </a:r>
            <a:r>
              <a:rPr lang="pl-PL" sz="2400" dirty="0" err="1">
                <a:solidFill>
                  <a:srgbClr val="000000"/>
                </a:solidFill>
                <a:latin typeface="Helvetica" pitchFamily="2" charset="0"/>
              </a:rPr>
              <a:t>exploitation</a:t>
            </a:r>
            <a:r>
              <a:rPr lang="pl-PL" sz="2400" dirty="0">
                <a:solidFill>
                  <a:srgbClr val="000000"/>
                </a:solidFill>
                <a:latin typeface="Helvetica" pitchFamily="2" charset="0"/>
              </a:rPr>
              <a:t> of the </a:t>
            </a:r>
            <a:r>
              <a:rPr lang="pl-PL" sz="2400" dirty="0" err="1">
                <a:solidFill>
                  <a:srgbClr val="000000"/>
                </a:solidFill>
                <a:latin typeface="Helvetica" pitchFamily="2" charset="0"/>
              </a:rPr>
              <a:t>world’s</a:t>
            </a:r>
            <a:r>
              <a:rPr lang="pl-PL" sz="24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Helvetica" pitchFamily="2" charset="0"/>
              </a:rPr>
              <a:t>resources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  <a:endParaRPr lang="pl-PL" sz="2400" dirty="0">
              <a:solidFill>
                <a:srgbClr val="0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140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86D55C-83B3-4DEE-7E8F-4589E0407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76" y="135634"/>
            <a:ext cx="7825999" cy="1325563"/>
          </a:xfrm>
        </p:spPr>
        <p:txBody>
          <a:bodyPr>
            <a:normAutofit/>
          </a:bodyPr>
          <a:lstStyle/>
          <a:p>
            <a:pPr algn="l"/>
            <a:r>
              <a:rPr lang="pl-PL" sz="2800" b="0" i="0" u="none" strike="noStrike" dirty="0" err="1">
                <a:solidFill>
                  <a:srgbClr val="000000"/>
                </a:solidFill>
                <a:effectLst/>
              </a:rPr>
              <a:t>Jaime</a:t>
            </a:r>
            <a:r>
              <a:rPr lang="pl-PL" sz="2800" b="0" i="0" u="none" strike="noStrike" dirty="0">
                <a:solidFill>
                  <a:srgbClr val="000000"/>
                </a:solidFill>
                <a:effectLst/>
              </a:rPr>
              <a:t> de </a:t>
            </a:r>
            <a:r>
              <a:rPr lang="pl-PL" sz="2800" b="0" i="0" u="none" strike="noStrike" dirty="0" err="1">
                <a:solidFill>
                  <a:srgbClr val="000000"/>
                </a:solidFill>
                <a:effectLst/>
              </a:rPr>
              <a:t>Val's</a:t>
            </a:r>
            <a:r>
              <a:rPr lang="pl-PL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sz="2800" b="0" i="0" u="none" strike="noStrike" dirty="0" err="1">
                <a:solidFill>
                  <a:srgbClr val="000000"/>
                </a:solidFill>
                <a:effectLst/>
              </a:rPr>
              <a:t>perspective</a:t>
            </a:r>
            <a:r>
              <a:rPr lang="pl-PL" sz="2800" b="0" i="0" u="none" strike="noStrike" dirty="0">
                <a:solidFill>
                  <a:srgbClr val="000000"/>
                </a:solidFill>
                <a:effectLst/>
              </a:rPr>
              <a:t> – </a:t>
            </a:r>
            <a:r>
              <a:rPr lang="pl-PL" sz="2800" b="0" i="0" u="none" strike="noStrike" dirty="0" err="1">
                <a:solidFill>
                  <a:srgbClr val="000000"/>
                </a:solidFill>
                <a:effectLst/>
              </a:rPr>
              <a:t>climate</a:t>
            </a:r>
            <a:r>
              <a:rPr lang="pl-PL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sz="2800" b="0" i="0" u="none" strike="noStrike" dirty="0" err="1">
                <a:solidFill>
                  <a:srgbClr val="000000"/>
                </a:solidFill>
                <a:effectLst/>
              </a:rPr>
              <a:t>crisis</a:t>
            </a:r>
            <a:r>
              <a:rPr lang="pl-PL" sz="2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pl-PL" sz="2800" b="0" i="0" u="none" strike="noStrike" dirty="0" err="1">
                <a:solidFill>
                  <a:srgbClr val="000000"/>
                </a:solidFill>
                <a:effectLst/>
              </a:rPr>
              <a:t>sixth</a:t>
            </a:r>
            <a:r>
              <a:rPr lang="pl-PL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sz="2800" b="0" i="0" u="none" strike="noStrike" dirty="0" err="1">
                <a:solidFill>
                  <a:srgbClr val="000000"/>
                </a:solidFill>
                <a:effectLst/>
              </a:rPr>
              <a:t>species</a:t>
            </a:r>
            <a:r>
              <a:rPr lang="pl-PL" sz="2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l-PL" sz="2800" b="0" i="0" u="none" strike="noStrike" dirty="0" err="1">
                <a:solidFill>
                  <a:srgbClr val="000000"/>
                </a:solidFill>
                <a:effectLst/>
              </a:rPr>
              <a:t>extinction</a:t>
            </a:r>
            <a:endParaRPr lang="en-US" sz="2700" dirty="0">
              <a:latin typeface="Helvetica" pitchFamily="2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B8C8DC-726E-92A9-B3A5-F86759D72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76" y="1461196"/>
            <a:ext cx="7065936" cy="5031677"/>
          </a:xfrm>
        </p:spPr>
        <p:txBody>
          <a:bodyPr>
            <a:normAutofit/>
          </a:bodyPr>
          <a:lstStyle/>
          <a:p>
            <a:pPr algn="l"/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The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current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situation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–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heading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for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imminent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apocalypse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and “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climate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hell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” –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motivates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him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to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call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for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changes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their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living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practices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including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above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all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food, in order to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adapt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to the environment (not to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prevent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catastrophe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it's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too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late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for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that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).</a:t>
            </a:r>
          </a:p>
          <a:p>
            <a:pPr algn="l"/>
            <a:endParaRPr lang="pl-PL" sz="24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pl-PL" sz="2400" dirty="0">
                <a:solidFill>
                  <a:srgbClr val="000000"/>
                </a:solidFill>
                <a:latin typeface="Helvetica" pitchFamily="2" charset="0"/>
              </a:rPr>
              <a:t>We </a:t>
            </a:r>
            <a:r>
              <a:rPr lang="pl-PL" sz="2400" dirty="0" err="1">
                <a:solidFill>
                  <a:srgbClr val="000000"/>
                </a:solidFill>
                <a:latin typeface="Helvetica" pitchFamily="2" charset="0"/>
              </a:rPr>
              <a:t>must</a:t>
            </a:r>
            <a:r>
              <a:rPr lang="pl-PL" sz="24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pl-PL" sz="2400" dirty="0" err="1">
                <a:solidFill>
                  <a:srgbClr val="000000"/>
                </a:solidFill>
                <a:latin typeface="Helvetica" pitchFamily="2" charset="0"/>
              </a:rPr>
              <a:t>l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earn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back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what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we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have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forgotten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– to return to the body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through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the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sense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proprioception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but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also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to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learn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how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..... (from the </a:t>
            </a:r>
            <a:r>
              <a:rPr lang="pl-PL" sz="24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project</a:t>
            </a:r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).</a:t>
            </a:r>
            <a:br>
              <a:rPr lang="pl-PL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US" sz="2400" dirty="0">
              <a:latin typeface="Helvetica" pitchFamily="2" charset="0"/>
            </a:endParaRPr>
          </a:p>
          <a:p>
            <a:pPr algn="l"/>
            <a:endParaRPr lang="pl-PL" sz="2400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1A6915-4BF7-F15F-8D18-FF596A6B2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15579" y="391220"/>
            <a:ext cx="3359069" cy="2505227"/>
          </a:xfrm>
          <a:prstGeom prst="rect">
            <a:avLst/>
          </a:prstGeom>
        </p:spPr>
      </p:pic>
      <p:pic>
        <p:nvPicPr>
          <p:cNvPr id="7" name="Obraz 6" descr="Obraz zawierający niebo, na wolnym powietrzu, geologia, krajobraz&#10;&#10;Opis wygenerowany automatycznie">
            <a:extLst>
              <a:ext uri="{FF2B5EF4-FFF2-40B4-BE49-F238E27FC236}">
                <a16:creationId xmlns:a16="http://schemas.microsoft.com/office/drawing/2014/main" id="{E9DBF8A1-FF74-775E-6ABA-A77A8D527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620" y="3803020"/>
            <a:ext cx="4338028" cy="2455487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5CE7F72-BAA8-B915-24B3-0B83AC457EFF}"/>
              </a:ext>
            </a:extLst>
          </p:cNvPr>
          <p:cNvSpPr txBox="1"/>
          <p:nvPr/>
        </p:nvSpPr>
        <p:spPr>
          <a:xfrm>
            <a:off x="8079325" y="3026568"/>
            <a:ext cx="3807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According to UN 18% of Spain may soon become irreversibly deserted.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D6E68FF-04F4-E76C-8A13-4C0A433DED73}"/>
              </a:ext>
            </a:extLst>
          </p:cNvPr>
          <p:cNvSpPr txBox="1"/>
          <p:nvPr/>
        </p:nvSpPr>
        <p:spPr>
          <a:xfrm>
            <a:off x="9323315" y="6346023"/>
            <a:ext cx="2451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Tabernas, Spain</a:t>
            </a:r>
          </a:p>
        </p:txBody>
      </p:sp>
    </p:spTree>
    <p:extLst>
      <p:ext uri="{BB962C8B-B14F-4D97-AF65-F5344CB8AC3E}">
        <p14:creationId xmlns:p14="http://schemas.microsoft.com/office/powerpoint/2010/main" val="933397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A15604-734E-3E0B-0DA1-94630D282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561" y="520700"/>
            <a:ext cx="5037320" cy="246380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Helvetica" pitchFamily="2" charset="0"/>
              </a:rPr>
              <a:t>3</a:t>
            </a:r>
            <a:r>
              <a:rPr lang="en-US" sz="2200" baseline="30000" dirty="0">
                <a:latin typeface="Helvetica" pitchFamily="2" charset="0"/>
              </a:rPr>
              <a:t>rd</a:t>
            </a:r>
            <a:r>
              <a:rPr lang="en-US" sz="2200" dirty="0">
                <a:latin typeface="Helvetica" pitchFamily="2" charset="0"/>
              </a:rPr>
              <a:t> Metahuman Futures Forum</a:t>
            </a:r>
          </a:p>
          <a:p>
            <a:pPr marL="0" indent="0">
              <a:buNone/>
            </a:pPr>
            <a:r>
              <a:rPr lang="en-US" sz="2200" dirty="0">
                <a:latin typeface="Helvetica" pitchFamily="2" charset="0"/>
              </a:rPr>
              <a:t>Metahuman Lab at the Queer Festival in Skala </a:t>
            </a:r>
            <a:r>
              <a:rPr lang="en-US" sz="2200" dirty="0" err="1">
                <a:latin typeface="Helvetica" pitchFamily="2" charset="0"/>
              </a:rPr>
              <a:t>Eressos</a:t>
            </a:r>
            <a:r>
              <a:rPr lang="en-US" sz="2200" dirty="0">
                <a:latin typeface="Helvetica" pitchFamily="2" charset="0"/>
              </a:rPr>
              <a:t>. 28</a:t>
            </a:r>
            <a:r>
              <a:rPr lang="en-US" sz="2200" baseline="30000" dirty="0">
                <a:latin typeface="Helvetica" pitchFamily="2" charset="0"/>
              </a:rPr>
              <a:t>th</a:t>
            </a:r>
            <a:r>
              <a:rPr lang="en-US" sz="2200" dirty="0">
                <a:latin typeface="Helvetica" pitchFamily="2" charset="0"/>
              </a:rPr>
              <a:t> -30</a:t>
            </a:r>
            <a:r>
              <a:rPr lang="en-US" sz="2200" baseline="30000" dirty="0">
                <a:latin typeface="Helvetica" pitchFamily="2" charset="0"/>
              </a:rPr>
              <a:t>th</a:t>
            </a:r>
            <a:r>
              <a:rPr lang="en-US" sz="2200" dirty="0">
                <a:latin typeface="Helvetica" pitchFamily="2" charset="0"/>
              </a:rPr>
              <a:t> of May 2024</a:t>
            </a:r>
          </a:p>
          <a:p>
            <a:pPr marL="0" indent="0">
              <a:buNone/>
            </a:pPr>
            <a:endParaRPr lang="en-US" sz="22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2200" dirty="0">
                <a:latin typeface="Helvetica" pitchFamily="2" charset="0"/>
              </a:rPr>
              <a:t>https://</a:t>
            </a:r>
            <a:r>
              <a:rPr lang="en-US" sz="2200" dirty="0" err="1">
                <a:latin typeface="Helvetica" pitchFamily="2" charset="0"/>
              </a:rPr>
              <a:t>metabody.eu</a:t>
            </a:r>
            <a:endParaRPr lang="en-US" sz="2200" dirty="0">
              <a:latin typeface="Helvetica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Obraz 4" descr="Obraz zawierający kolaż, zrzut ekranu, Fotomontaż, osoba&#10;&#10;Opis wygenerowany automatycznie">
            <a:extLst>
              <a:ext uri="{FF2B5EF4-FFF2-40B4-BE49-F238E27FC236}">
                <a16:creationId xmlns:a16="http://schemas.microsoft.com/office/drawing/2014/main" id="{74F9001D-E730-CC98-CDAB-DED5FABB2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19" y="365125"/>
            <a:ext cx="5880898" cy="3063875"/>
          </a:xfrm>
          <a:prstGeom prst="rect">
            <a:avLst/>
          </a:prstGeom>
        </p:spPr>
      </p:pic>
      <p:pic>
        <p:nvPicPr>
          <p:cNvPr id="9" name="Obraz 8" descr="Obraz zawierający na wolnym powietrzu, niebo, chmura, natura&#10;&#10;Opis wygenerowany automatycznie">
            <a:extLst>
              <a:ext uri="{FF2B5EF4-FFF2-40B4-BE49-F238E27FC236}">
                <a16:creationId xmlns:a16="http://schemas.microsoft.com/office/drawing/2014/main" id="{31D0FE54-6739-8045-1EE2-D01906FDB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568" y="4024707"/>
            <a:ext cx="3285067" cy="2463800"/>
          </a:xfrm>
          <a:prstGeom prst="rect">
            <a:avLst/>
          </a:prstGeom>
        </p:spPr>
      </p:pic>
      <p:pic>
        <p:nvPicPr>
          <p:cNvPr id="11" name="Obraz 10" descr="Obraz zawierający torba, na wolnym powietrzu, akcesoria, niebo&#10;&#10;Opis wygenerowany automatycznie">
            <a:extLst>
              <a:ext uri="{FF2B5EF4-FFF2-40B4-BE49-F238E27FC236}">
                <a16:creationId xmlns:a16="http://schemas.microsoft.com/office/drawing/2014/main" id="{79F657BF-C19D-610D-2652-DF5ECEF7A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066" y="3222625"/>
            <a:ext cx="2463404" cy="3284539"/>
          </a:xfrm>
          <a:prstGeom prst="rect">
            <a:avLst/>
          </a:prstGeom>
        </p:spPr>
      </p:pic>
      <p:pic>
        <p:nvPicPr>
          <p:cNvPr id="13" name="Obraz 12" descr="Obraz zawierający sztuka, wzór, Prostokąt, Motyw&#10;&#10;Opis wygenerowany automatycznie">
            <a:extLst>
              <a:ext uri="{FF2B5EF4-FFF2-40B4-BE49-F238E27FC236}">
                <a16:creationId xmlns:a16="http://schemas.microsoft.com/office/drawing/2014/main" id="{A2F21201-F170-E8E2-B36E-06D20FD38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9815" y="3222626"/>
            <a:ext cx="2463403" cy="3284538"/>
          </a:xfrm>
          <a:prstGeom prst="rect">
            <a:avLst/>
          </a:prstGeom>
        </p:spPr>
      </p:pic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180DAD63-1210-C7B4-EA4E-4239D61A75B5}"/>
              </a:ext>
            </a:extLst>
          </p:cNvPr>
          <p:cNvSpPr txBox="1">
            <a:spLocks/>
          </p:cNvSpPr>
          <p:nvPr/>
        </p:nvSpPr>
        <p:spPr>
          <a:xfrm>
            <a:off x="124501" y="4051299"/>
            <a:ext cx="3285067" cy="2410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Helvetica" pitchFamily="2" charset="0"/>
              </a:rPr>
              <a:t>Bodynet – </a:t>
            </a:r>
            <a:r>
              <a:rPr lang="en-US" sz="2200" dirty="0" err="1">
                <a:latin typeface="Helvetica" pitchFamily="2" charset="0"/>
              </a:rPr>
              <a:t>Khorós</a:t>
            </a:r>
            <a:r>
              <a:rPr lang="en-US" sz="2200" dirty="0">
                <a:latin typeface="Helvetica" pitchFamily="2" charset="0"/>
              </a:rPr>
              <a:t>. Choral Arts and Embodied Media for Social Plurality and Planetary Health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2200" dirty="0">
                <a:latin typeface="Helvetica" pitchFamily="2" charset="0"/>
              </a:rPr>
              <a:t>LAB 13: </a:t>
            </a:r>
            <a:r>
              <a:rPr lang="pl-PL" sz="2200" dirty="0" err="1">
                <a:latin typeface="Helvetica" pitchFamily="2" charset="0"/>
              </a:rPr>
              <a:t>July</a:t>
            </a:r>
            <a:r>
              <a:rPr lang="pl-PL" sz="2200" dirty="0">
                <a:latin typeface="Helvetica" pitchFamily="2" charset="0"/>
              </a:rPr>
              <a:t>-August, </a:t>
            </a:r>
            <a:r>
              <a:rPr lang="pl-PL" sz="2200" dirty="0" err="1">
                <a:latin typeface="Helvetica" pitchFamily="2" charset="0"/>
              </a:rPr>
              <a:t>Zorita</a:t>
            </a:r>
            <a:r>
              <a:rPr lang="pl-PL" sz="2200" dirty="0">
                <a:latin typeface="Helvetica" pitchFamily="2" charset="0"/>
              </a:rPr>
              <a:t> de la Frontera, Salamanca, </a:t>
            </a:r>
            <a:r>
              <a:rPr lang="pl-PL" sz="2200" dirty="0" err="1">
                <a:latin typeface="Helvetica" pitchFamily="2" charset="0"/>
              </a:rPr>
              <a:t>Spain</a:t>
            </a:r>
            <a:endParaRPr lang="pl-PL" sz="2200" dirty="0">
              <a:latin typeface="Helvetica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23116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900</Words>
  <Application>Microsoft Macintosh PowerPoint</Application>
  <PresentationFormat>Panoramiczny</PresentationFormat>
  <Paragraphs>82</Paragraphs>
  <Slides>13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BMW Light</vt:lpstr>
      <vt:lpstr>Helvetica</vt:lpstr>
      <vt:lpstr>Motyw pakietu Office</vt:lpstr>
      <vt:lpstr>Know the Weeds</vt:lpstr>
      <vt:lpstr>Ethnobotany and traditional folk medicine</vt:lpstr>
      <vt:lpstr>Scientific expeditions in colonized countries</vt:lpstr>
      <vt:lpstr>A critique of the colonial approach and its legacy</vt:lpstr>
      <vt:lpstr>Traditional knowledge of plant uses in Europe</vt:lpstr>
      <vt:lpstr>My wild meadow</vt:lpstr>
      <vt:lpstr>Paleolithic hunter-gatherer communities vs.  modern gatherer communities going to „climate hell” </vt:lpstr>
      <vt:lpstr>Jaime de Val's perspective – climate crisis, sixth species extinction</vt:lpstr>
      <vt:lpstr>Prezentacja programu PowerPoint</vt:lpstr>
      <vt:lpstr>Hiszpania</vt:lpstr>
      <vt:lpstr>Polska</vt:lpstr>
      <vt:lpstr>Kenia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Aleksandra  Alcaraz</dc:creator>
  <cp:lastModifiedBy>Aleksandra  Alcaraz</cp:lastModifiedBy>
  <cp:revision>18</cp:revision>
  <dcterms:created xsi:type="dcterms:W3CDTF">2024-08-16T13:05:26Z</dcterms:created>
  <dcterms:modified xsi:type="dcterms:W3CDTF">2024-09-28T18:59:30Z</dcterms:modified>
</cp:coreProperties>
</file>