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63" r:id="rId3"/>
    <p:sldId id="257" r:id="rId4"/>
    <p:sldId id="278" r:id="rId5"/>
    <p:sldId id="258" r:id="rId6"/>
    <p:sldId id="279" r:id="rId7"/>
    <p:sldId id="280" r:id="rId8"/>
    <p:sldId id="282" r:id="rId9"/>
    <p:sldId id="281" r:id="rId10"/>
    <p:sldId id="259" r:id="rId11"/>
    <p:sldId id="273" r:id="rId12"/>
    <p:sldId id="260" r:id="rId13"/>
    <p:sldId id="274" r:id="rId14"/>
    <p:sldId id="262" r:id="rId15"/>
    <p:sldId id="275" r:id="rId16"/>
    <p:sldId id="276" r:id="rId17"/>
    <p:sldId id="264" r:id="rId18"/>
    <p:sldId id="277" r:id="rId19"/>
    <p:sldId id="265" r:id="rId20"/>
    <p:sldId id="266" r:id="rId21"/>
    <p:sldId id="267" r:id="rId22"/>
    <p:sldId id="268" r:id="rId23"/>
    <p:sldId id="269" r:id="rId24"/>
    <p:sldId id="270" r:id="rId25"/>
    <p:sldId id="271" r:id="rId2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6"/>
    <p:restoredTop sz="81021"/>
  </p:normalViewPr>
  <p:slideViewPr>
    <p:cSldViewPr snapToGrid="0">
      <p:cViewPr varScale="1">
        <p:scale>
          <a:sx n="70" d="100"/>
          <a:sy n="70" d="100"/>
        </p:scale>
        <p:origin x="11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79D80-2D9B-6342-A281-18B2B3A54541}" type="datetimeFigureOut">
              <a:rPr lang="en-US" smtClean="0"/>
              <a:t>8/9/25</a:t>
            </a:fld>
            <a:endParaRPr lang="en-US"/>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77EF2-3562-B34A-BB0B-223CE15122DD}" type="slidenum">
              <a:rPr lang="en-US" smtClean="0"/>
              <a:t>‹#›</a:t>
            </a:fld>
            <a:endParaRPr lang="en-US"/>
          </a:p>
        </p:txBody>
      </p:sp>
    </p:spTree>
    <p:extLst>
      <p:ext uri="{BB962C8B-B14F-4D97-AF65-F5344CB8AC3E}">
        <p14:creationId xmlns:p14="http://schemas.microsoft.com/office/powerpoint/2010/main" val="245400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rtsy.net/artist/nils-ud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rt21.org/watch/extended-play/maya-lin-disappearing-bodies-of-water-shor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None/>
            </a:pPr>
            <a:r>
              <a:rPr lang="pl-PL" sz="1200" kern="100" dirty="0">
                <a:effectLst/>
                <a:latin typeface="Aptos" panose="020B0004020202020204" pitchFamily="34" charset="0"/>
                <a:ea typeface="Aptos" panose="020B0004020202020204" pitchFamily="34" charset="0"/>
                <a:cs typeface="Times New Roman" panose="02020603050405020304" pitchFamily="18" charset="0"/>
              </a:rPr>
              <a:t>Krytyczne zaangażowanie w rolę roślin w przestrzeniach miejskich staje się perspektywą coraz wyraźniej zauważaną zarówno w obszarze dyskursu teoretycznego, jak i praktyki artystycznej.</a:t>
            </a:r>
          </a:p>
          <a:p>
            <a:pPr marL="342900" indent="-342900">
              <a:buAutoNum type="arabicPeriod"/>
            </a:pPr>
            <a:r>
              <a:rPr lang="pl-PL" sz="1200" kern="100" dirty="0">
                <a:effectLst/>
                <a:latin typeface="Aptos" panose="020B0004020202020204" pitchFamily="34" charset="0"/>
                <a:ea typeface="Aptos" panose="020B0004020202020204" pitchFamily="34" charset="0"/>
                <a:cs typeface="Times New Roman" panose="02020603050405020304" pitchFamily="18" charset="0"/>
              </a:rPr>
              <a:t>Metafory miasta według Arnolda Berleanta w kontekście Estetyki Środowiskowej: miasto jako las, ogród, maszyna, asfaltowa dżungla, dzicz</a:t>
            </a:r>
            <a:endParaRPr lang="pl-PL" sz="12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buAutoNum type="arabicPeriod"/>
            </a:pPr>
            <a:r>
              <a:rPr lang="en-US" sz="2000" dirty="0" err="1"/>
              <a:t>Zwrot</a:t>
            </a:r>
            <a:r>
              <a:rPr lang="en-US" sz="2000" dirty="0"/>
              <a:t> </a:t>
            </a:r>
            <a:r>
              <a:rPr lang="en-US" sz="2000" dirty="0" err="1"/>
              <a:t>roślinny</a:t>
            </a:r>
            <a:r>
              <a:rPr lang="en-US" sz="2000" dirty="0"/>
              <a:t> (plant turn), Plantatocjen (Plantationocene) </a:t>
            </a:r>
            <a:r>
              <a:rPr lang="en-US" sz="2000" dirty="0" err="1"/>
              <a:t>i</a:t>
            </a:r>
            <a:r>
              <a:rPr lang="en-US" sz="2000" dirty="0"/>
              <a:t> </a:t>
            </a:r>
            <a:r>
              <a:rPr lang="en-US" sz="2000" dirty="0" err="1"/>
              <a:t>Zielona</a:t>
            </a:r>
            <a:r>
              <a:rPr lang="en-US" sz="2000" dirty="0"/>
              <a:t> </a:t>
            </a:r>
            <a:r>
              <a:rPr lang="en-US" sz="2000" dirty="0" err="1"/>
              <a:t>Rebelia</a:t>
            </a:r>
            <a:endParaRPr lang="pl-PL"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pl-PL" sz="1200" kern="100" dirty="0">
                <a:effectLst/>
                <a:latin typeface="Aptos" panose="020B0004020202020204" pitchFamily="34" charset="0"/>
                <a:ea typeface="Aptos" panose="020B0004020202020204" pitchFamily="34" charset="0"/>
                <a:cs typeface="Times New Roman" panose="02020603050405020304" pitchFamily="18" charset="0"/>
              </a:rPr>
              <a:t>przez ujęcia miasta jako organu, który powinien rozwijać się w sposób zrównoważony z włączeniem miejskich nie tylko parków, ale też własnych i wspólnotowych upraw, </a:t>
            </a:r>
          </a:p>
          <a:p>
            <a:r>
              <a:rPr lang="pl-PL" sz="1200" kern="100" dirty="0">
                <a:effectLst/>
                <a:latin typeface="Aptos" panose="020B0004020202020204" pitchFamily="34" charset="0"/>
                <a:ea typeface="Aptos" panose="020B0004020202020204" pitchFamily="34" charset="0"/>
                <a:cs typeface="Times New Roman" panose="02020603050405020304" pitchFamily="18" charset="0"/>
              </a:rPr>
              <a:t>po zwrócenie uwagi na istotną rolę i znaczenie roślin uznawanych za chwasty a w istocie będących ziołami,</a:t>
            </a:r>
          </a:p>
          <a:p>
            <a:r>
              <a:rPr lang="pl-PL" sz="1200" kern="100" dirty="0">
                <a:effectLst/>
                <a:latin typeface="Aptos" panose="020B0004020202020204" pitchFamily="34" charset="0"/>
                <a:ea typeface="Aptos" panose="020B0004020202020204" pitchFamily="34" charset="0"/>
                <a:cs typeface="Times New Roman" panose="02020603050405020304" pitchFamily="18" charset="0"/>
              </a:rPr>
              <a:t>możemy obserwować postępującą zmianę świadomości związaną z przywracaniem wagi roślinnemu, środowiskowemu otoczeniu człowieka, które już nie jest idealizowane w formie mitu nietkniętej ludzką ręką natury, ale wręcz przeciwnie </a:t>
            </a:r>
          </a:p>
          <a:p>
            <a:r>
              <a:rPr lang="pl-PL" sz="1200" kern="100" dirty="0">
                <a:effectLst/>
                <a:latin typeface="Aptos" panose="020B0004020202020204" pitchFamily="34" charset="0"/>
                <a:ea typeface="Aptos" panose="020B0004020202020204" pitchFamily="34" charset="0"/>
                <a:cs typeface="Times New Roman" panose="02020603050405020304" pitchFamily="18" charset="0"/>
              </a:rPr>
              <a:t>jest postrzegane jako rozproszony partner (agent), z którym jako ludzie w środowisku koegzystujemy i powinniśmy – dla naszego też dobra – współpracować. </a:t>
            </a:r>
          </a:p>
          <a:p>
            <a:r>
              <a:rPr lang="pl-PL" sz="1200" kern="100" dirty="0">
                <a:effectLst/>
                <a:latin typeface="Aptos" panose="020B0004020202020204" pitchFamily="34" charset="0"/>
                <a:ea typeface="Aptos" panose="020B0004020202020204" pitchFamily="34" charset="0"/>
                <a:cs typeface="Times New Roman" panose="02020603050405020304" pitchFamily="18" charset="0"/>
              </a:rPr>
              <a:t>Ta perspektywa znajduje swój wyraz w pracach artystycznych zarówno artystów światowego formatu jak Andy Goldsworthy, Nils-Udo, </a:t>
            </a:r>
            <a:r>
              <a:rPr lang="pl-PL" sz="1200" kern="100" dirty="0" err="1">
                <a:effectLst/>
                <a:latin typeface="Aptos" panose="020B0004020202020204" pitchFamily="34" charset="0"/>
                <a:ea typeface="Aptos" panose="020B0004020202020204" pitchFamily="34" charset="0"/>
                <a:cs typeface="Times New Roman" panose="02020603050405020304" pitchFamily="18" charset="0"/>
              </a:rPr>
              <a:t>Olafur</a:t>
            </a:r>
            <a:r>
              <a:rPr lang="pl-PL" sz="1200" kern="100" dirty="0">
                <a:effectLst/>
                <a:latin typeface="Aptos" panose="020B0004020202020204" pitchFamily="34" charset="0"/>
                <a:ea typeface="Aptos" panose="020B0004020202020204" pitchFamily="34" charset="0"/>
                <a:cs typeface="Times New Roman" panose="02020603050405020304" pitchFamily="18" charset="0"/>
              </a:rPr>
              <a:t> </a:t>
            </a:r>
            <a:r>
              <a:rPr lang="pl-PL" sz="1200" kern="100" dirty="0" err="1">
                <a:effectLst/>
                <a:latin typeface="Aptos" panose="020B0004020202020204" pitchFamily="34" charset="0"/>
                <a:ea typeface="Aptos" panose="020B0004020202020204" pitchFamily="34" charset="0"/>
                <a:cs typeface="Times New Roman" panose="02020603050405020304" pitchFamily="18" charset="0"/>
              </a:rPr>
              <a:t>Eliasson</a:t>
            </a:r>
            <a:r>
              <a:rPr lang="pl-PL" sz="1200" kern="100" dirty="0">
                <a:effectLst/>
                <a:latin typeface="Aptos" panose="020B0004020202020204" pitchFamily="34" charset="0"/>
                <a:ea typeface="Aptos" panose="020B0004020202020204" pitchFamily="34" charset="0"/>
                <a:cs typeface="Times New Roman" panose="02020603050405020304" pitchFamily="18" charset="0"/>
              </a:rPr>
              <a:t>, Giuseppe Penone czy Maya Lin, </a:t>
            </a:r>
          </a:p>
          <a:p>
            <a:r>
              <a:rPr lang="pl-PL" sz="1200" kern="100" dirty="0">
                <a:effectLst/>
                <a:latin typeface="Aptos" panose="020B0004020202020204" pitchFamily="34" charset="0"/>
                <a:ea typeface="Aptos" panose="020B0004020202020204" pitchFamily="34" charset="0"/>
                <a:cs typeface="Times New Roman" panose="02020603050405020304" pitchFamily="18" charset="0"/>
              </a:rPr>
              <a:t>jak również w realizacjach artystów działających w Polsce, jak Ewelina Węgiel, Julia </a:t>
            </a:r>
            <a:r>
              <a:rPr lang="pl-PL" sz="1200" kern="100" dirty="0" err="1">
                <a:effectLst/>
                <a:latin typeface="Aptos" panose="020B0004020202020204" pitchFamily="34" charset="0"/>
                <a:ea typeface="Aptos" panose="020B0004020202020204" pitchFamily="34" charset="0"/>
                <a:cs typeface="Times New Roman" panose="02020603050405020304" pitchFamily="18" charset="0"/>
              </a:rPr>
              <a:t>Ciunowicz</a:t>
            </a:r>
            <a:r>
              <a:rPr lang="pl-PL" sz="1200" kern="100" dirty="0">
                <a:effectLst/>
                <a:latin typeface="Aptos" panose="020B0004020202020204" pitchFamily="34" charset="0"/>
                <a:ea typeface="Aptos" panose="020B0004020202020204" pitchFamily="34" charset="0"/>
                <a:cs typeface="Times New Roman" panose="02020603050405020304" pitchFamily="18" charset="0"/>
              </a:rPr>
              <a:t>, Jaśmina Wójcik czy Gosia Kępa, których prace są prezentowane na aktualnej wystawie w Centrum Sztuki Współczesnej w Zamku Ujazdowskim pt. „Gleba i przyjaciele” </a:t>
            </a:r>
            <a:r>
              <a:rPr lang="pl-PL" sz="1200" kern="100" dirty="0" err="1">
                <a:effectLst/>
                <a:latin typeface="Aptos" panose="020B0004020202020204" pitchFamily="34" charset="0"/>
                <a:ea typeface="Aptos" panose="020B0004020202020204" pitchFamily="34" charset="0"/>
                <a:cs typeface="Times New Roman" panose="02020603050405020304" pitchFamily="18" charset="0"/>
              </a:rPr>
              <a:t>kuratorowanej</a:t>
            </a:r>
            <a:r>
              <a:rPr lang="pl-PL" sz="1200" kern="100" dirty="0">
                <a:effectLst/>
                <a:latin typeface="Aptos" panose="020B0004020202020204" pitchFamily="34" charset="0"/>
                <a:ea typeface="Aptos" panose="020B0004020202020204" pitchFamily="34" charset="0"/>
                <a:cs typeface="Times New Roman" panose="02020603050405020304" pitchFamily="18" charset="0"/>
              </a:rPr>
              <a:t> przez Marianna Dobkowska i Edith </a:t>
            </a:r>
            <a:r>
              <a:rPr lang="pl-PL" sz="1200" kern="100" dirty="0" err="1">
                <a:effectLst/>
                <a:latin typeface="Aptos" panose="020B0004020202020204" pitchFamily="34" charset="0"/>
                <a:ea typeface="Aptos" panose="020B0004020202020204" pitchFamily="34" charset="0"/>
                <a:cs typeface="Times New Roman" panose="02020603050405020304" pitchFamily="18" charset="0"/>
              </a:rPr>
              <a:t>Jeřábková</a:t>
            </a:r>
            <a:r>
              <a:rPr lang="pl-PL"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sz="1200" dirty="0">
              <a:latin typeface="Aptos" panose="020B0004020202020204" pitchFamily="34" charset="0"/>
            </a:endParaRP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2</a:t>
            </a:fld>
            <a:endParaRPr lang="en-US"/>
          </a:p>
        </p:txBody>
      </p:sp>
    </p:spTree>
    <p:extLst>
      <p:ext uri="{BB962C8B-B14F-4D97-AF65-F5344CB8AC3E}">
        <p14:creationId xmlns:p14="http://schemas.microsoft.com/office/powerpoint/2010/main" val="1185292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r>
              <a:rPr lang="pl-PL" b="0" i="0" u="none" strike="noStrike" dirty="0">
                <a:solidFill>
                  <a:srgbClr val="000000"/>
                </a:solidFill>
                <a:effectLst/>
              </a:rPr>
              <a:t>W dziele </a:t>
            </a:r>
            <a:r>
              <a:rPr lang="pl-PL" b="0" i="0" u="none" strike="noStrike" dirty="0" err="1">
                <a:solidFill>
                  <a:srgbClr val="000000"/>
                </a:solidFill>
                <a:effectLst/>
              </a:rPr>
              <a:t>Goldsworthy'ego</a:t>
            </a:r>
            <a:r>
              <a:rPr lang="pl-PL" b="0" i="0" u="none" strike="noStrike" dirty="0">
                <a:solidFill>
                  <a:srgbClr val="000000"/>
                </a:solidFill>
                <a:effectLst/>
              </a:rPr>
              <a:t> </a:t>
            </a:r>
            <a:r>
              <a:rPr lang="pl-PL" b="1" i="0" u="none" strike="noStrike" dirty="0" err="1">
                <a:solidFill>
                  <a:srgbClr val="000000"/>
                </a:solidFill>
                <a:effectLst/>
              </a:rPr>
              <a:t>Fence</a:t>
            </a:r>
            <a:r>
              <a:rPr lang="pl-PL" b="1" i="0" u="none" strike="noStrike" dirty="0">
                <a:solidFill>
                  <a:srgbClr val="000000"/>
                </a:solidFill>
                <a:effectLst/>
              </a:rPr>
              <a:t>/ Płot</a:t>
            </a:r>
            <a:r>
              <a:rPr lang="pl-PL" b="0" i="0" u="none" strike="noStrike" dirty="0">
                <a:solidFill>
                  <a:srgbClr val="000000"/>
                </a:solidFill>
                <a:effectLst/>
              </a:rPr>
              <a:t>, siatkowa tkanina wykonana z zardzewiałego drutu kolczastego rozciąga się między dwoma filarami.</a:t>
            </a:r>
          </a:p>
          <a:p>
            <a:pPr algn="l"/>
            <a:endParaRPr lang="pl-PL"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0" i="0" u="none" strike="noStrike" dirty="0">
                <a:solidFill>
                  <a:srgbClr val="000000"/>
                </a:solidFill>
                <a:effectLst/>
              </a:rPr>
              <a:t>Często przedstawia on ziemię jako miejsce twarde, wrogie i brutalne. Płoty i bariery pojawiają się w jego pracach wyraźnie — pod postacią zardzewiałego drutu kolczastego rozciągniętego przez pomieszczenie czy masywnej, popękanej glinianej ściany. Tak jak w naturze, piękno i zagrożenie współistnieją.</a:t>
            </a:r>
          </a:p>
          <a:p>
            <a:pPr algn="l"/>
            <a:endParaRPr lang="pl-PL" b="0" i="0" u="none" strike="noStrike" dirty="0">
              <a:solidFill>
                <a:srgbClr val="000000"/>
              </a:solidFill>
              <a:effectLst/>
            </a:endParaRPr>
          </a:p>
          <a:p>
            <a:pPr algn="l"/>
            <a:endParaRPr lang="pl-PL" b="0" i="0" u="none" strike="noStrike" dirty="0">
              <a:solidFill>
                <a:srgbClr val="000000"/>
              </a:solidFill>
              <a:effectLst/>
            </a:endParaRPr>
          </a:p>
          <a:p>
            <a:pPr algn="l"/>
            <a:r>
              <a:rPr lang="pl-PL" b="0" i="0" u="none" strike="noStrike" dirty="0">
                <a:solidFill>
                  <a:srgbClr val="000000"/>
                </a:solidFill>
                <a:effectLst/>
              </a:rPr>
              <a:t>Zamrożony płat śniegu sfotografowany w </a:t>
            </a:r>
            <a:r>
              <a:rPr lang="pl-PL" b="0" i="0" u="none" strike="noStrike" dirty="0" err="1">
                <a:solidFill>
                  <a:srgbClr val="000000"/>
                </a:solidFill>
                <a:effectLst/>
              </a:rPr>
              <a:t>Helbeck</a:t>
            </a:r>
            <a:r>
              <a:rPr lang="pl-PL" b="0" i="0" u="none" strike="noStrike" dirty="0">
                <a:solidFill>
                  <a:srgbClr val="000000"/>
                </a:solidFill>
                <a:effectLst/>
              </a:rPr>
              <a:t>, </a:t>
            </a:r>
            <a:r>
              <a:rPr lang="pl-PL" b="0" i="0" u="none" strike="noStrike" dirty="0" err="1">
                <a:solidFill>
                  <a:srgbClr val="000000"/>
                </a:solidFill>
                <a:effectLst/>
              </a:rPr>
              <a:t>Cumbria</a:t>
            </a:r>
            <a:r>
              <a:rPr lang="pl-PL" b="0" i="0" u="none" strike="noStrike" dirty="0">
                <a:solidFill>
                  <a:srgbClr val="000000"/>
                </a:solidFill>
                <a:effectLst/>
              </a:rPr>
              <a:t>, w marcu 1984 roku.</a:t>
            </a:r>
          </a:p>
          <a:p>
            <a:pPr algn="l"/>
            <a:endParaRPr lang="pl-PL" b="0" i="0" u="none" strike="noStrike" dirty="0">
              <a:solidFill>
                <a:srgbClr val="000000"/>
              </a:solidFill>
              <a:effectLst/>
            </a:endParaRPr>
          </a:p>
          <a:p>
            <a:pPr algn="l"/>
            <a:r>
              <a:rPr lang="pl-PL" b="0" i="0" u="none" strike="noStrike" dirty="0">
                <a:solidFill>
                  <a:srgbClr val="000000"/>
                </a:solidFill>
                <a:effectLst/>
              </a:rPr>
              <a:t>Ukazuje efemeryczny charakter ludzkiej interwencji w świat.</a:t>
            </a:r>
          </a:p>
          <a:p>
            <a:pPr algn="l"/>
            <a:endParaRPr lang="pl-PL" b="1" i="0" u="none" strike="noStrike" dirty="0">
              <a:solidFill>
                <a:srgbClr val="000000"/>
              </a:solidFill>
              <a:effectLst/>
            </a:endParaRPr>
          </a:p>
          <a:p>
            <a:pPr algn="l"/>
            <a:r>
              <a:rPr lang="pl-PL" b="1" i="0" u="none" strike="noStrike" dirty="0">
                <a:solidFill>
                  <a:srgbClr val="000000"/>
                </a:solidFill>
                <a:effectLst/>
              </a:rPr>
              <a:t>Cień deszczu</a:t>
            </a:r>
            <a:r>
              <a:rPr lang="pl-PL" b="0" i="0" u="none" strike="noStrike" dirty="0">
                <a:solidFill>
                  <a:srgbClr val="000000"/>
                </a:solidFill>
                <a:effectLst/>
              </a:rPr>
              <a:t> stworzony w Edynburgu w 2024 roku.</a:t>
            </a:r>
          </a:p>
        </p:txBody>
      </p:sp>
      <p:sp>
        <p:nvSpPr>
          <p:cNvPr id="4" name="Symbol zastępczy numeru slajdu 3"/>
          <p:cNvSpPr>
            <a:spLocks noGrp="1"/>
          </p:cNvSpPr>
          <p:nvPr>
            <p:ph type="sldNum" sz="quarter" idx="5"/>
          </p:nvPr>
        </p:nvSpPr>
        <p:spPr/>
        <p:txBody>
          <a:bodyPr/>
          <a:lstStyle/>
          <a:p>
            <a:fld id="{4DD77EF2-3562-B34A-BB0B-223CE15122DD}" type="slidenum">
              <a:rPr lang="en-US" smtClean="0"/>
              <a:t>11</a:t>
            </a:fld>
            <a:endParaRPr lang="en-US"/>
          </a:p>
        </p:txBody>
      </p:sp>
    </p:spTree>
    <p:extLst>
      <p:ext uri="{BB962C8B-B14F-4D97-AF65-F5344CB8AC3E}">
        <p14:creationId xmlns:p14="http://schemas.microsoft.com/office/powerpoint/2010/main" val="90891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0" i="0" u="none" strike="noStrike" dirty="0" err="1">
                <a:solidFill>
                  <a:srgbClr val="000000"/>
                </a:solidFill>
                <a:effectLst/>
                <a:latin typeface="HK Grotesk"/>
              </a:rPr>
              <a:t>Nils</a:t>
            </a:r>
            <a:r>
              <a:rPr lang="pl-PL" b="0" i="0" u="none" strike="noStrike" dirty="0">
                <a:solidFill>
                  <a:srgbClr val="000000"/>
                </a:solidFill>
                <a:effectLst/>
                <a:latin typeface="HK Grotesk"/>
              </a:rPr>
              <a:t>-Udo, ur. 1937 w </a:t>
            </a:r>
            <a:r>
              <a:rPr lang="pl-PL" b="0" i="0" u="none" strike="noStrike" dirty="0" err="1">
                <a:solidFill>
                  <a:srgbClr val="000000"/>
                </a:solidFill>
                <a:effectLst/>
                <a:latin typeface="HK Grotesk"/>
              </a:rPr>
              <a:t>Lauf</a:t>
            </a:r>
            <a:r>
              <a:rPr lang="pl-PL" b="0" i="0" u="none" strike="noStrike" dirty="0">
                <a:solidFill>
                  <a:srgbClr val="000000"/>
                </a:solidFill>
                <a:effectLst/>
                <a:latin typeface="HK Grotesk"/>
              </a:rPr>
              <a:t> (Bawaria). Dzieciństwo spędził we Francji. W l. 50-tych podróżował po świecie (Afryka i Bliski Wschód). Po 1960 r. zamieszkał w tworzył w Paryżu.</a:t>
            </a:r>
          </a:p>
          <a:p>
            <a:endParaRPr lang="pl-PL" b="0" i="0" u="none" strike="noStrike" dirty="0">
              <a:solidFill>
                <a:srgbClr val="000000"/>
              </a:solidFill>
              <a:effectLst/>
              <a:latin typeface="HK Grotesk"/>
            </a:endParaRPr>
          </a:p>
          <a:p>
            <a:r>
              <a:rPr lang="pl-PL" b="0" i="0" u="none" strike="noStrike" dirty="0">
                <a:solidFill>
                  <a:srgbClr val="000000"/>
                </a:solidFill>
                <a:effectLst/>
                <a:latin typeface="HK Grotesk"/>
              </a:rPr>
              <a:t>W latach 60. odszedł od malarstwa i pracy w studio w Paryżu i wrócił do Bawarii, gdzie zaczął tworzyć z wykorzystaniem roślin, umieszczając swoje kreacje w Naturze, by w nich się rozwijały i ostatecznie niszczały. W efekcie jego działania miały charakter efemeryczny. Wtedy zwrócił się też do fotografii w kontekście konieczności dokumentacji.</a:t>
            </a:r>
          </a:p>
          <a:p>
            <a:endParaRPr lang="pl-PL" b="0" i="0" u="none" strike="noStrike" dirty="0">
              <a:solidFill>
                <a:srgbClr val="000000"/>
              </a:solidFill>
              <a:effectLst/>
              <a:latin typeface="HK Grotesk"/>
            </a:endParaRPr>
          </a:p>
          <a:p>
            <a:r>
              <a:rPr lang="pl-PL" b="0" i="0" u="none" strike="noStrike" dirty="0" err="1">
                <a:solidFill>
                  <a:srgbClr val="000000"/>
                </a:solidFill>
                <a:effectLst/>
                <a:latin typeface="HK Grotesk"/>
              </a:rPr>
              <a:t>Nils</a:t>
            </a:r>
            <a:r>
              <a:rPr lang="pl-PL" b="0" i="0" u="none" strike="noStrike" dirty="0">
                <a:solidFill>
                  <a:srgbClr val="000000"/>
                </a:solidFill>
                <a:effectLst/>
                <a:latin typeface="HK Grotesk"/>
              </a:rPr>
              <a:t>-Udo oferuje spojrzenie ukazujące naturę jako wszechobecne tło ukazując połączenia pomiędzy historią człowieka a historią natury, która jest często nierozpoznawana, niedostrzegana. </a:t>
            </a:r>
            <a:r>
              <a:rPr lang="pl-PL" b="0" i="0" u="none" strike="noStrike" dirty="0" err="1">
                <a:solidFill>
                  <a:srgbClr val="000000"/>
                </a:solidFill>
                <a:effectLst/>
                <a:latin typeface="HK Grotesk"/>
              </a:rPr>
              <a:t>Nils</a:t>
            </a:r>
            <a:r>
              <a:rPr lang="pl-PL" b="0" i="0" u="none" strike="noStrike" dirty="0">
                <a:solidFill>
                  <a:srgbClr val="000000"/>
                </a:solidFill>
                <a:effectLst/>
                <a:latin typeface="HK Grotesk"/>
              </a:rPr>
              <a:t>-Udo posługuje się naturalnymi materiałami takimi jako patyki, płatki, gałęzie, by tworzyć instalacje </a:t>
            </a:r>
            <a:r>
              <a:rPr lang="pl-PL" b="0" i="0" u="none" strike="noStrike" dirty="0" err="1">
                <a:solidFill>
                  <a:srgbClr val="000000"/>
                </a:solidFill>
                <a:effectLst/>
                <a:latin typeface="HK Grotesk"/>
              </a:rPr>
              <a:t>site-specific</a:t>
            </a:r>
            <a:r>
              <a:rPr lang="pl-PL" b="0" i="0" u="none" strike="noStrike" dirty="0">
                <a:solidFill>
                  <a:srgbClr val="000000"/>
                </a:solidFill>
                <a:effectLst/>
                <a:latin typeface="HK Grotesk"/>
              </a:rPr>
              <a:t>.</a:t>
            </a:r>
          </a:p>
          <a:p>
            <a:endParaRPr lang="pl-PL" b="0" i="0" u="none" strike="noStrike" dirty="0">
              <a:solidFill>
                <a:srgbClr val="000000"/>
              </a:solidFill>
              <a:effectLst/>
              <a:latin typeface="HK Grotesk"/>
            </a:endParaRPr>
          </a:p>
          <a:p>
            <a:r>
              <a:rPr lang="pl-PL" b="0" i="0" u="none" strike="noStrike" dirty="0">
                <a:solidFill>
                  <a:srgbClr val="000000"/>
                </a:solidFill>
                <a:effectLst/>
                <a:latin typeface="HK Grotesk"/>
              </a:rPr>
              <a:t>Najbardziej znane prace: OVO (2000), Rock-Time-Man (2002), </a:t>
            </a:r>
            <a:r>
              <a:rPr lang="pl-PL" b="0" i="0" u="none" strike="noStrike" dirty="0" err="1">
                <a:solidFill>
                  <a:srgbClr val="000000"/>
                </a:solidFill>
                <a:effectLst/>
                <a:latin typeface="HK Grotesk"/>
              </a:rPr>
              <a:t>Radeau</a:t>
            </a:r>
            <a:r>
              <a:rPr lang="pl-PL" b="0" i="0" u="none" strike="noStrike" dirty="0">
                <a:solidFill>
                  <a:srgbClr val="000000"/>
                </a:solidFill>
                <a:effectLst/>
                <a:latin typeface="HK Grotesk"/>
              </a:rPr>
              <a:t> </a:t>
            </a:r>
            <a:r>
              <a:rPr lang="pl-PL" b="0" i="0" u="none" strike="noStrike" dirty="0" err="1">
                <a:solidFill>
                  <a:srgbClr val="000000"/>
                </a:solidFill>
                <a:effectLst/>
                <a:latin typeface="HK Grotesk"/>
              </a:rPr>
              <a:t>d’Automne</a:t>
            </a:r>
            <a:r>
              <a:rPr lang="pl-PL" b="0" i="0" u="none" strike="noStrike" dirty="0">
                <a:solidFill>
                  <a:srgbClr val="000000"/>
                </a:solidFill>
                <a:effectLst/>
                <a:latin typeface="HK Grotesk"/>
              </a:rPr>
              <a:t> (2013-2014)</a:t>
            </a:r>
          </a:p>
          <a:p>
            <a:endParaRPr lang="pl-PL" b="0" i="0" u="none" strike="noStrike" dirty="0">
              <a:solidFill>
                <a:srgbClr val="000000"/>
              </a:solidFill>
              <a:effectLst/>
              <a:latin typeface="HK Grotesk"/>
            </a:endParaRP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12</a:t>
            </a:fld>
            <a:endParaRPr lang="en-US"/>
          </a:p>
        </p:txBody>
      </p:sp>
    </p:spTree>
    <p:extLst>
      <p:ext uri="{BB962C8B-B14F-4D97-AF65-F5344CB8AC3E}">
        <p14:creationId xmlns:p14="http://schemas.microsoft.com/office/powerpoint/2010/main" val="1122621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0" i="0" u="none" strike="noStrike" dirty="0">
                <a:solidFill>
                  <a:schemeClr val="tx1"/>
                </a:solidFill>
                <a:effectLst/>
                <a:latin typeface="+mn-lt"/>
              </a:rPr>
              <a:t>Peter Gabriel skontaktował się z Nilsem Udo, aby stworzył instalację na okładkę jego nowego albumu OVO (2000). </a:t>
            </a:r>
          </a:p>
          <a:p>
            <a:r>
              <a:rPr lang="pl-PL" b="0" i="0" u="none" strike="noStrike" dirty="0">
                <a:solidFill>
                  <a:schemeClr val="tx1"/>
                </a:solidFill>
                <a:effectLst/>
                <a:latin typeface="+mn-lt"/>
              </a:rPr>
              <a:t>Udo zaprojektował konstrukcję przypominającą gniazdo, wspartą na pniach drzew, przez co była bardzo ciężka. </a:t>
            </a:r>
          </a:p>
          <a:p>
            <a:r>
              <a:rPr lang="pl-PL" b="0" i="0" u="none" strike="noStrike" dirty="0" err="1">
                <a:solidFill>
                  <a:schemeClr val="tx1"/>
                </a:solidFill>
                <a:effectLst/>
                <a:latin typeface="+mn-lt"/>
              </a:rPr>
              <a:t>ewnątrz</a:t>
            </a:r>
            <a:r>
              <a:rPr lang="pl-PL" b="0" i="0" u="none" strike="noStrike" dirty="0">
                <a:solidFill>
                  <a:schemeClr val="tx1"/>
                </a:solidFill>
                <a:effectLst/>
                <a:latin typeface="+mn-lt"/>
              </a:rPr>
              <a:t> gniazda leżało dziecko jednego z pracowników Real World (studia w Anglii, gdzie nagrano album) — był to Josh, syn Susie </a:t>
            </a:r>
            <a:r>
              <a:rPr lang="pl-PL" b="0" i="0" u="none" strike="noStrike" dirty="0" err="1">
                <a:solidFill>
                  <a:schemeClr val="tx1"/>
                </a:solidFill>
                <a:effectLst/>
                <a:latin typeface="+mn-lt"/>
              </a:rPr>
              <a:t>Millns</a:t>
            </a:r>
            <a:r>
              <a:rPr lang="pl-PL" b="0" i="0" u="none" strike="noStrike" dirty="0">
                <a:solidFill>
                  <a:schemeClr val="tx1"/>
                </a:solidFill>
                <a:effectLst/>
                <a:latin typeface="+mn-lt"/>
              </a:rPr>
              <a:t> z działu artystycznego Real World. </a:t>
            </a:r>
          </a:p>
          <a:p>
            <a:endParaRPr lang="pl-PL" b="0" i="0" u="none" strike="noStrike" dirty="0">
              <a:solidFill>
                <a:schemeClr val="tx1"/>
              </a:solidFill>
              <a:effectLst/>
              <a:latin typeface="+mn-lt"/>
            </a:endParaRPr>
          </a:p>
          <a:p>
            <a:r>
              <a:rPr lang="pl-PL" b="0" i="0" u="none" strike="noStrike" dirty="0">
                <a:solidFill>
                  <a:schemeClr val="tx1"/>
                </a:solidFill>
                <a:effectLst/>
                <a:latin typeface="+mn-lt"/>
              </a:rPr>
              <a:t>Zrobiono fotografię, a następnie instalację przeniesiono do ogrodu Petera Gabriela w pobliżu studia. Ostatecznie, z powodu problemów z jej dalszym przechowywaniem, ogrodnik podpalił konstrukcję. Nie zmartwiło to Udo, ponieważ jego sztuka ma charakter efemeryczny, a fotografia sprawia, że dzieło nadal „żyje”.</a:t>
            </a:r>
            <a:br>
              <a:rPr lang="pl-PL" b="0" u="none" dirty="0">
                <a:solidFill>
                  <a:schemeClr val="tx1"/>
                </a:solidFill>
                <a:latin typeface="+mn-lt"/>
              </a:rPr>
            </a:br>
            <a:r>
              <a:rPr lang="pl-PL" b="0" i="0" u="none" strike="noStrike" dirty="0">
                <a:solidFill>
                  <a:schemeClr val="tx1"/>
                </a:solidFill>
                <a:effectLst/>
                <a:latin typeface="+mn-lt"/>
              </a:rPr>
              <a:t>Nosi tytuł OVO, ponieważ ma formę jaja (ovo po łacinie).</a:t>
            </a:r>
          </a:p>
          <a:p>
            <a:endParaRPr lang="pl-PL" b="0" i="0" u="none" strike="noStrike" dirty="0">
              <a:solidFill>
                <a:schemeClr val="tx1"/>
              </a:solidFill>
              <a:effectLst/>
              <a:latin typeface="+mn-lt"/>
            </a:endParaRPr>
          </a:p>
          <a:p>
            <a:r>
              <a:rPr lang="pl-PL" b="0" i="0" u="none" strike="noStrike" dirty="0">
                <a:solidFill>
                  <a:schemeClr val="tx1"/>
                </a:solidFill>
                <a:effectLst/>
                <a:latin typeface="+mn-lt"/>
              </a:rPr>
              <a:t>Rock-Time-Man 2002</a:t>
            </a:r>
          </a:p>
          <a:p>
            <a:r>
              <a:rPr lang="pl-PL" b="0" i="0" u="none" strike="noStrike" dirty="0">
                <a:solidFill>
                  <a:srgbClr val="000000"/>
                </a:solidFill>
                <a:effectLst/>
                <a:latin typeface="-webkit-standard"/>
              </a:rPr>
              <a:t>Unikatowe dzieła dziesięciu artystów o międzynarodowej renomie tworzą </a:t>
            </a:r>
            <a:r>
              <a:rPr lang="pl-PL" b="1" i="0" u="none" strike="noStrike" dirty="0" err="1">
                <a:solidFill>
                  <a:srgbClr val="000000"/>
                </a:solidFill>
                <a:effectLst/>
              </a:rPr>
              <a:t>WaldSkulpturenWeg</a:t>
            </a:r>
            <a:r>
              <a:rPr lang="pl-PL" b="1" i="0" u="none" strike="noStrike" dirty="0">
                <a:solidFill>
                  <a:srgbClr val="000000"/>
                </a:solidFill>
                <a:effectLst/>
              </a:rPr>
              <a:t> Wittgenstein-</a:t>
            </a:r>
            <a:r>
              <a:rPr lang="pl-PL" b="1" i="0" u="none" strike="noStrike" dirty="0" err="1">
                <a:solidFill>
                  <a:srgbClr val="000000"/>
                </a:solidFill>
                <a:effectLst/>
              </a:rPr>
              <a:t>Sauerland</a:t>
            </a:r>
            <a:r>
              <a:rPr lang="pl-PL" b="0" i="0" u="none" strike="noStrike" dirty="0">
                <a:solidFill>
                  <a:srgbClr val="000000"/>
                </a:solidFill>
                <a:effectLst/>
                <a:latin typeface="-webkit-standard"/>
              </a:rPr>
              <a:t> – niepowtarzalną galerię sztuki w przestrzeni publicznej, ulokowaną w naturze. Szlak prowadzi na długości 23 kilometrów z Bad </a:t>
            </a:r>
            <a:r>
              <a:rPr lang="pl-PL" b="0" i="0" u="none" strike="noStrike" dirty="0" err="1">
                <a:solidFill>
                  <a:srgbClr val="000000"/>
                </a:solidFill>
                <a:effectLst/>
                <a:latin typeface="-webkit-standard"/>
              </a:rPr>
              <a:t>Berleburg</a:t>
            </a:r>
            <a:r>
              <a:rPr lang="pl-PL" b="0" i="0" u="none" strike="noStrike" dirty="0">
                <a:solidFill>
                  <a:srgbClr val="000000"/>
                </a:solidFill>
                <a:effectLst/>
                <a:latin typeface="-webkit-standard"/>
              </a:rPr>
              <a:t> do </a:t>
            </a:r>
            <a:r>
              <a:rPr lang="pl-PL" b="0" i="0" u="none" strike="noStrike" dirty="0" err="1">
                <a:solidFill>
                  <a:srgbClr val="000000"/>
                </a:solidFill>
                <a:effectLst/>
                <a:latin typeface="-webkit-standard"/>
              </a:rPr>
              <a:t>Schmallenbergu</a:t>
            </a:r>
            <a:r>
              <a:rPr lang="pl-PL" b="0" i="0" u="none" strike="noStrike" dirty="0">
                <a:solidFill>
                  <a:srgbClr val="000000"/>
                </a:solidFill>
                <a:effectLst/>
                <a:latin typeface="-webkit-standard"/>
              </a:rPr>
              <a:t>.</a:t>
            </a:r>
          </a:p>
          <a:p>
            <a:endParaRPr lang="pl-PL" b="0" i="0" u="none" strike="noStrike" dirty="0">
              <a:solidFill>
                <a:schemeClr val="tx1"/>
              </a:solidFill>
              <a:effectLst/>
              <a:latin typeface="+mn-lt"/>
            </a:endParaRPr>
          </a:p>
          <a:p>
            <a:pPr algn="l"/>
            <a:r>
              <a:rPr lang="pl-PL"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Nils Udo</a:t>
            </a:r>
            <a:r>
              <a:rPr lang="pl-PL" b="0" i="0" u="none" strike="noStrike" dirty="0">
                <a:solidFill>
                  <a:schemeClr val="tx1"/>
                </a:solidFill>
                <a:effectLst/>
                <a:latin typeface="+mn-lt"/>
              </a:rPr>
              <a:t>, </a:t>
            </a:r>
          </a:p>
          <a:p>
            <a:pPr algn="l"/>
            <a:r>
              <a:rPr lang="pl-PL" b="1" i="0" u="none" strike="noStrike" dirty="0">
                <a:solidFill>
                  <a:srgbClr val="000000"/>
                </a:solidFill>
                <a:effectLst/>
              </a:rPr>
              <a:t>„</a:t>
            </a:r>
            <a:r>
              <a:rPr lang="pl-PL" b="1" i="0" u="none" strike="noStrike" dirty="0" err="1">
                <a:solidFill>
                  <a:srgbClr val="000000"/>
                </a:solidFill>
                <a:effectLst/>
              </a:rPr>
              <a:t>Radeau</a:t>
            </a:r>
            <a:r>
              <a:rPr lang="pl-PL" b="1" i="0" u="none" strike="noStrike" dirty="0">
                <a:solidFill>
                  <a:srgbClr val="000000"/>
                </a:solidFill>
                <a:effectLst/>
              </a:rPr>
              <a:t> </a:t>
            </a:r>
            <a:r>
              <a:rPr lang="pl-PL" b="1" i="0" u="none" strike="noStrike" dirty="0" err="1">
                <a:solidFill>
                  <a:srgbClr val="000000"/>
                </a:solidFill>
                <a:effectLst/>
              </a:rPr>
              <a:t>d'Automne</a:t>
            </a:r>
            <a:r>
              <a:rPr lang="pl-PL" b="1" i="0" u="none" strike="noStrike" dirty="0">
                <a:solidFill>
                  <a:srgbClr val="000000"/>
                </a:solidFill>
                <a:effectLst/>
              </a:rPr>
              <a:t> 5”</a:t>
            </a:r>
            <a:r>
              <a:rPr lang="pl-PL" b="0" i="0" u="none" strike="noStrike" dirty="0">
                <a:solidFill>
                  <a:srgbClr val="000000"/>
                </a:solidFill>
                <a:effectLst/>
                <a:latin typeface="-webkit-standard"/>
              </a:rPr>
              <a:t> – odarte z kory gałęzie kasztanowca, pnie daglezji</a:t>
            </a:r>
            <a:br>
              <a:rPr lang="pl-PL" dirty="0"/>
            </a:br>
            <a:r>
              <a:rPr lang="pl-PL" b="0" i="0" u="none" strike="noStrike" dirty="0">
                <a:solidFill>
                  <a:srgbClr val="000000"/>
                </a:solidFill>
                <a:effectLst/>
                <a:latin typeface="-webkit-standard"/>
              </a:rPr>
              <a:t>Dolina Creuse, Francja, 2012</a:t>
            </a:r>
            <a:br>
              <a:rPr lang="pl-PL" dirty="0"/>
            </a:br>
            <a:r>
              <a:rPr lang="pl-PL" b="0" i="0" u="none" strike="noStrike" dirty="0">
                <a:solidFill>
                  <a:srgbClr val="000000"/>
                </a:solidFill>
                <a:effectLst/>
                <a:latin typeface="-webkit-standard"/>
              </a:rPr>
              <a:t>Fotografia </a:t>
            </a:r>
            <a:r>
              <a:rPr lang="pl-PL" b="0" i="0" u="none" strike="noStrike" dirty="0" err="1">
                <a:solidFill>
                  <a:srgbClr val="000000"/>
                </a:solidFill>
                <a:effectLst/>
                <a:latin typeface="-webkit-standard"/>
              </a:rPr>
              <a:t>Diasec</a:t>
            </a:r>
            <a:endParaRPr lang="pl-PL" b="0" i="0" u="none" strike="noStrike" dirty="0">
              <a:solidFill>
                <a:srgbClr val="000000"/>
              </a:solidFill>
              <a:effectLst/>
              <a:latin typeface="-webkit-standard"/>
            </a:endParaRPr>
          </a:p>
          <a:p>
            <a:pPr algn="l"/>
            <a:endParaRPr lang="pl-PL" b="0" i="0" u="none" strike="noStrike" dirty="0">
              <a:solidFill>
                <a:srgbClr val="000000"/>
              </a:solidFill>
              <a:effectLst/>
              <a:latin typeface="-webkit-standard"/>
            </a:endParaRPr>
          </a:p>
          <a:p>
            <a:pPr algn="l"/>
            <a:r>
              <a:rPr lang="pl-PL" b="0" i="0" u="none" strike="noStrike" dirty="0">
                <a:solidFill>
                  <a:schemeClr val="tx1"/>
                </a:solidFill>
                <a:effectLst/>
                <a:latin typeface="+mn-lt"/>
              </a:rPr>
              <a:t>49 3/5 × 49 3/5 × 1 1/5 in | 126 × 126 × 3 cm</a:t>
            </a:r>
          </a:p>
          <a:p>
            <a:endParaRPr lang="en-US" b="0" u="none" dirty="0">
              <a:solidFill>
                <a:schemeClr val="tx1"/>
              </a:solidFill>
              <a:latin typeface="+mn-lt"/>
            </a:endParaRPr>
          </a:p>
        </p:txBody>
      </p:sp>
      <p:sp>
        <p:nvSpPr>
          <p:cNvPr id="4" name="Symbol zastępczy numeru slajdu 3"/>
          <p:cNvSpPr>
            <a:spLocks noGrp="1"/>
          </p:cNvSpPr>
          <p:nvPr>
            <p:ph type="sldNum" sz="quarter" idx="5"/>
          </p:nvPr>
        </p:nvSpPr>
        <p:spPr/>
        <p:txBody>
          <a:bodyPr/>
          <a:lstStyle/>
          <a:p>
            <a:fld id="{4DD77EF2-3562-B34A-BB0B-223CE15122DD}" type="slidenum">
              <a:rPr lang="en-US" smtClean="0"/>
              <a:t>13</a:t>
            </a:fld>
            <a:endParaRPr lang="en-US"/>
          </a:p>
        </p:txBody>
      </p:sp>
    </p:spTree>
    <p:extLst>
      <p:ext uri="{BB962C8B-B14F-4D97-AF65-F5344CB8AC3E}">
        <p14:creationId xmlns:p14="http://schemas.microsoft.com/office/powerpoint/2010/main" val="3916640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Giuseppe Penone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t>Ur. 1947, to włoski artysta i rzeźbiarz, znany z wielkoformatowych rzeźb drzew. Interesuje się połączeniem pomiędzy człowiekiem a światem naturalnym. Jego wczesne prace były łączone z ruchem </a:t>
            </a:r>
            <a:r>
              <a:rPr lang="pl-PL" sz="1200" dirty="0" err="1"/>
              <a:t>Arte</a:t>
            </a:r>
            <a:r>
              <a:rPr lang="pl-PL" sz="1200" dirty="0"/>
              <a:t> </a:t>
            </a:r>
            <a:r>
              <a:rPr lang="pl-PL" sz="1200" dirty="0" err="1"/>
              <a:t>povera</a:t>
            </a:r>
            <a:r>
              <a:rPr lang="pl-PL" sz="1200" dirty="0"/>
              <a:t>. Mieszka i pracuje w Turynie. Jego rzeźby, instalacje i rysunki są rozpoznawane po jego nacisku na proces i stosowaniu naturalnych materiałów takich jak glina, kamień, metal i drzewo. Łączy sztukę i naturę. Skupia się na figurze drzewa, żywego organizmu, który przypomina ludzką figurę. Pierwszą rzeźbę </a:t>
            </a:r>
            <a:r>
              <a:rPr lang="pl-PL" sz="1200" dirty="0" err="1"/>
              <a:t>Albero</a:t>
            </a:r>
            <a:r>
              <a:rPr lang="pl-PL" sz="1200" dirty="0"/>
              <a:t> (Drzewo) stworzył w 1969 roku.</a:t>
            </a: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14</a:t>
            </a:fld>
            <a:endParaRPr lang="en-US"/>
          </a:p>
        </p:txBody>
      </p:sp>
    </p:spTree>
    <p:extLst>
      <p:ext uri="{BB962C8B-B14F-4D97-AF65-F5344CB8AC3E}">
        <p14:creationId xmlns:p14="http://schemas.microsoft.com/office/powerpoint/2010/main" val="1076723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r>
              <a:rPr lang="pl-PL" b="1" i="0" u="none" strike="noStrike" dirty="0">
                <a:solidFill>
                  <a:srgbClr val="000000"/>
                </a:solidFill>
                <a:effectLst/>
              </a:rPr>
              <a:t>Giuseppe Penone, </a:t>
            </a:r>
            <a:r>
              <a:rPr lang="pl-PL" b="1" i="1" u="none" strike="noStrike" dirty="0" err="1">
                <a:solidFill>
                  <a:srgbClr val="000000"/>
                </a:solidFill>
                <a:effectLst/>
              </a:rPr>
              <a:t>Albero</a:t>
            </a:r>
            <a:r>
              <a:rPr lang="pl-PL" b="1" i="1" u="none" strike="noStrike" dirty="0">
                <a:solidFill>
                  <a:srgbClr val="000000"/>
                </a:solidFill>
                <a:effectLst/>
              </a:rPr>
              <a:t> di 5 </a:t>
            </a:r>
            <a:r>
              <a:rPr lang="pl-PL" b="1" i="1" u="none" strike="noStrike" dirty="0" err="1">
                <a:solidFill>
                  <a:srgbClr val="000000"/>
                </a:solidFill>
                <a:effectLst/>
              </a:rPr>
              <a:t>metri</a:t>
            </a:r>
            <a:r>
              <a:rPr lang="pl-PL" b="1" i="0" u="none" strike="noStrike" dirty="0">
                <a:solidFill>
                  <a:srgbClr val="000000"/>
                </a:solidFill>
                <a:effectLst/>
              </a:rPr>
              <a:t> (1969–1970), drewno jodłowe, 494 × 19,5 × 10 cm</a:t>
            </a:r>
            <a:br>
              <a:rPr lang="pl-PL" b="0" i="0" u="none" strike="noStrike" dirty="0">
                <a:solidFill>
                  <a:srgbClr val="000000"/>
                </a:solidFill>
                <a:effectLst/>
              </a:rPr>
            </a:br>
            <a:r>
              <a:rPr lang="pl-PL" b="0" i="0" u="none" strike="noStrike" dirty="0" err="1">
                <a:solidFill>
                  <a:srgbClr val="000000"/>
                </a:solidFill>
                <a:effectLst/>
              </a:rPr>
              <a:t>Fondazione</a:t>
            </a:r>
            <a:r>
              <a:rPr lang="pl-PL" b="0" i="0" u="none" strike="noStrike" dirty="0">
                <a:solidFill>
                  <a:srgbClr val="000000"/>
                </a:solidFill>
                <a:effectLst/>
              </a:rPr>
              <a:t> CRT </a:t>
            </a:r>
            <a:r>
              <a:rPr lang="pl-PL" b="0" i="0" u="none" strike="noStrike" dirty="0" err="1">
                <a:solidFill>
                  <a:srgbClr val="000000"/>
                </a:solidFill>
                <a:effectLst/>
              </a:rPr>
              <a:t>Progetto</a:t>
            </a:r>
            <a:r>
              <a:rPr lang="pl-PL" b="0" i="0" u="none" strike="noStrike" dirty="0">
                <a:solidFill>
                  <a:srgbClr val="000000"/>
                </a:solidFill>
                <a:effectLst/>
              </a:rPr>
              <a:t> </a:t>
            </a:r>
            <a:r>
              <a:rPr lang="pl-PL" b="0" i="0" u="none" strike="noStrike" dirty="0" err="1">
                <a:solidFill>
                  <a:srgbClr val="000000"/>
                </a:solidFill>
                <a:effectLst/>
              </a:rPr>
              <a:t>Arte</a:t>
            </a:r>
            <a:r>
              <a:rPr lang="pl-PL" b="0" i="0" u="none" strike="noStrike" dirty="0">
                <a:solidFill>
                  <a:srgbClr val="000000"/>
                </a:solidFill>
                <a:effectLst/>
              </a:rPr>
              <a:t> Moderna e </a:t>
            </a:r>
            <a:r>
              <a:rPr lang="pl-PL" b="0" i="0" u="none" strike="noStrike" dirty="0" err="1">
                <a:solidFill>
                  <a:srgbClr val="000000"/>
                </a:solidFill>
                <a:effectLst/>
              </a:rPr>
              <a:t>Contemporanea</a:t>
            </a:r>
            <a:r>
              <a:rPr lang="pl-PL" b="0" i="0" u="none" strike="noStrike" dirty="0">
                <a:solidFill>
                  <a:srgbClr val="000000"/>
                </a:solidFill>
                <a:effectLst/>
              </a:rPr>
              <a:t>, Turyn, depozyt stały w Castello di </a:t>
            </a:r>
            <a:r>
              <a:rPr lang="pl-PL" b="0" i="0" u="none" strike="noStrike" dirty="0" err="1">
                <a:solidFill>
                  <a:srgbClr val="000000"/>
                </a:solidFill>
                <a:effectLst/>
              </a:rPr>
              <a:t>Rivoli</a:t>
            </a:r>
            <a:r>
              <a:rPr lang="pl-PL" b="0" i="0" u="none" strike="noStrike" dirty="0">
                <a:solidFill>
                  <a:srgbClr val="000000"/>
                </a:solidFill>
                <a:effectLst/>
              </a:rPr>
              <a:t> – </a:t>
            </a:r>
            <a:r>
              <a:rPr lang="pl-PL" b="0" i="0" u="none" strike="noStrike" dirty="0" err="1">
                <a:solidFill>
                  <a:srgbClr val="000000"/>
                </a:solidFill>
                <a:effectLst/>
              </a:rPr>
              <a:t>Museo</a:t>
            </a:r>
            <a:r>
              <a:rPr lang="pl-PL" b="0" i="0" u="none" strike="noStrike" dirty="0">
                <a:solidFill>
                  <a:srgbClr val="000000"/>
                </a:solidFill>
                <a:effectLst/>
              </a:rPr>
              <a:t> </a:t>
            </a:r>
            <a:r>
              <a:rPr lang="pl-PL" b="0" i="0" u="none" strike="noStrike" dirty="0" err="1">
                <a:solidFill>
                  <a:srgbClr val="000000"/>
                </a:solidFill>
                <a:effectLst/>
              </a:rPr>
              <a:t>d'Arte</a:t>
            </a:r>
            <a:r>
              <a:rPr lang="pl-PL" b="0" i="0" u="none" strike="noStrike" dirty="0">
                <a:solidFill>
                  <a:srgbClr val="000000"/>
                </a:solidFill>
                <a:effectLst/>
              </a:rPr>
              <a:t> </a:t>
            </a:r>
            <a:r>
              <a:rPr lang="pl-PL" b="0" i="0" u="none" strike="noStrike" dirty="0" err="1">
                <a:solidFill>
                  <a:srgbClr val="000000"/>
                </a:solidFill>
                <a:effectLst/>
              </a:rPr>
              <a:t>Contemporanea</a:t>
            </a:r>
            <a:r>
              <a:rPr lang="pl-PL" b="0" i="0" u="none" strike="noStrike" dirty="0">
                <a:solidFill>
                  <a:srgbClr val="000000"/>
                </a:solidFill>
                <a:effectLst/>
              </a:rPr>
              <a:t>, </a:t>
            </a:r>
            <a:r>
              <a:rPr lang="pl-PL" b="0" i="0" u="none" strike="noStrike" dirty="0" err="1">
                <a:solidFill>
                  <a:srgbClr val="000000"/>
                </a:solidFill>
                <a:effectLst/>
              </a:rPr>
              <a:t>Rivoli</a:t>
            </a:r>
            <a:r>
              <a:rPr lang="pl-PL" b="0" i="0" u="none" strike="noStrike" dirty="0">
                <a:solidFill>
                  <a:srgbClr val="000000"/>
                </a:solidFill>
                <a:effectLst/>
              </a:rPr>
              <a:t> oraz GAM – </a:t>
            </a:r>
            <a:r>
              <a:rPr lang="pl-PL" b="0" i="0" u="none" strike="noStrike" dirty="0" err="1">
                <a:solidFill>
                  <a:srgbClr val="000000"/>
                </a:solidFill>
                <a:effectLst/>
              </a:rPr>
              <a:t>Galleria</a:t>
            </a:r>
            <a:r>
              <a:rPr lang="pl-PL" b="0" i="0" u="none" strike="noStrike" dirty="0">
                <a:solidFill>
                  <a:srgbClr val="000000"/>
                </a:solidFill>
                <a:effectLst/>
              </a:rPr>
              <a:t> </a:t>
            </a:r>
            <a:r>
              <a:rPr lang="pl-PL" b="0" i="0" u="none" strike="noStrike" dirty="0" err="1">
                <a:solidFill>
                  <a:srgbClr val="000000"/>
                </a:solidFill>
                <a:effectLst/>
              </a:rPr>
              <a:t>Civica</a:t>
            </a:r>
            <a:r>
              <a:rPr lang="pl-PL" b="0" i="0" u="none" strike="noStrike" dirty="0">
                <a:solidFill>
                  <a:srgbClr val="000000"/>
                </a:solidFill>
                <a:effectLst/>
              </a:rPr>
              <a:t> </a:t>
            </a:r>
            <a:r>
              <a:rPr lang="pl-PL" b="0" i="0" u="none" strike="noStrike" dirty="0" err="1">
                <a:solidFill>
                  <a:srgbClr val="000000"/>
                </a:solidFill>
                <a:effectLst/>
              </a:rPr>
              <a:t>d’Arte</a:t>
            </a:r>
            <a:r>
              <a:rPr lang="pl-PL" b="0" i="0" u="none" strike="noStrike" dirty="0">
                <a:solidFill>
                  <a:srgbClr val="000000"/>
                </a:solidFill>
                <a:effectLst/>
              </a:rPr>
              <a:t> Moderna e </a:t>
            </a:r>
            <a:r>
              <a:rPr lang="pl-PL" b="0" i="0" u="none" strike="noStrike" dirty="0" err="1">
                <a:solidFill>
                  <a:srgbClr val="000000"/>
                </a:solidFill>
                <a:effectLst/>
              </a:rPr>
              <a:t>Contemporanea</a:t>
            </a:r>
            <a:r>
              <a:rPr lang="pl-PL" b="0" i="0" u="none" strike="noStrike" dirty="0">
                <a:solidFill>
                  <a:srgbClr val="000000"/>
                </a:solidFill>
                <a:effectLst/>
              </a:rPr>
              <a:t>, Turyn.</a:t>
            </a:r>
          </a:p>
          <a:p>
            <a:pPr algn="l"/>
            <a:endParaRPr lang="pl-PL" b="0" i="0" u="none" strike="noStrike" dirty="0">
              <a:solidFill>
                <a:srgbClr val="000000"/>
              </a:solidFill>
              <a:effectLst/>
            </a:endParaRPr>
          </a:p>
          <a:p>
            <a:pPr algn="l"/>
            <a:r>
              <a:rPr lang="pl-PL" b="0" i="0" u="none" strike="noStrike" dirty="0">
                <a:solidFill>
                  <a:srgbClr val="000000"/>
                </a:solidFill>
                <a:effectLst/>
              </a:rPr>
              <a:t>Pod względem technicznym, podobnie jak </a:t>
            </a:r>
            <a:r>
              <a:rPr lang="pl-PL" b="0" i="1" u="none" strike="noStrike" dirty="0" err="1">
                <a:solidFill>
                  <a:srgbClr val="000000"/>
                </a:solidFill>
                <a:effectLst/>
              </a:rPr>
              <a:t>Cattedra</a:t>
            </a:r>
            <a:r>
              <a:rPr lang="pl-PL" b="0" i="1" u="none" strike="noStrike" dirty="0">
                <a:solidFill>
                  <a:srgbClr val="000000"/>
                </a:solidFill>
                <a:effectLst/>
              </a:rPr>
              <a:t> di Ravenna</a:t>
            </a:r>
            <a:r>
              <a:rPr lang="pl-PL" b="0" i="0" u="none" strike="noStrike" dirty="0">
                <a:solidFill>
                  <a:srgbClr val="000000"/>
                </a:solidFill>
                <a:effectLst/>
              </a:rPr>
              <a:t>, również </a:t>
            </a:r>
            <a:r>
              <a:rPr lang="pl-PL" b="0" i="1" u="none" strike="noStrike" dirty="0" err="1">
                <a:solidFill>
                  <a:srgbClr val="000000"/>
                </a:solidFill>
                <a:effectLst/>
              </a:rPr>
              <a:t>Albero</a:t>
            </a:r>
            <a:r>
              <a:rPr lang="pl-PL" b="0" i="1" u="none" strike="noStrike" dirty="0">
                <a:solidFill>
                  <a:srgbClr val="000000"/>
                </a:solidFill>
                <a:effectLst/>
              </a:rPr>
              <a:t> di 5 </a:t>
            </a:r>
            <a:r>
              <a:rPr lang="pl-PL" b="0" i="1" u="none" strike="noStrike" dirty="0" err="1">
                <a:solidFill>
                  <a:srgbClr val="000000"/>
                </a:solidFill>
                <a:effectLst/>
              </a:rPr>
              <a:t>metri</a:t>
            </a:r>
            <a:r>
              <a:rPr lang="pl-PL" b="0" i="0" u="none" strike="noStrike" dirty="0">
                <a:solidFill>
                  <a:srgbClr val="000000"/>
                </a:solidFill>
                <a:effectLst/>
              </a:rPr>
              <a:t> autorstwa </a:t>
            </a:r>
            <a:r>
              <a:rPr lang="pl-PL" b="0" i="0" u="none" strike="noStrike" dirty="0" err="1">
                <a:solidFill>
                  <a:srgbClr val="000000"/>
                </a:solidFill>
                <a:effectLst/>
              </a:rPr>
              <a:t>Penonego</a:t>
            </a:r>
            <a:r>
              <a:rPr lang="pl-PL" b="0" i="0" u="none" strike="noStrike" dirty="0">
                <a:solidFill>
                  <a:srgbClr val="000000"/>
                </a:solidFill>
                <a:effectLst/>
              </a:rPr>
              <a:t> jest dziełem mistrzowskiego rzeźbienia. Także tutaj surowy materiał, umiejętnie opracowany przez artystę, przekształca się w obiekt, który nie tylko ukazuje rygorystyczną strukturę formalną, lecz także uwydatnia ślady opowieści. W tym przypadku jest to historia wzrostu drzewa, które dało początek wybranemu przez artystę surowcowi.</a:t>
            </a:r>
          </a:p>
          <a:p>
            <a:pPr algn="l"/>
            <a:r>
              <a:rPr lang="pl-PL" b="0" i="0" u="none" strike="noStrike" dirty="0">
                <a:solidFill>
                  <a:srgbClr val="000000"/>
                </a:solidFill>
                <a:effectLst/>
              </a:rPr>
              <a:t>Koncepcja dzieła jest wyrafinowana: Penone wychodzi od wytworu przemysłowego — belki z drewna jodłowego — i dąży do odtworzenia pierwotnego, naturalnego stanu: drzewa, z którego została ona pozyskana. Dzięki obiektywnym śladom spiralnego układu słojów wewnątrz pnia, artysta odzyskuje konkretny moment rozwoju rośliny, chwilowo zniekształcony przez obróbkę przemysłową, i przywraca go poprzez swoje rzeźbiarskie działanie.</a:t>
            </a:r>
          </a:p>
          <a:p>
            <a:pPr algn="l"/>
            <a:endParaRPr lang="pl-PL" b="0" i="0" u="none" strike="noStrike" dirty="0">
              <a:solidFill>
                <a:srgbClr val="000000"/>
              </a:solidFill>
              <a:effectLst/>
            </a:endParaRPr>
          </a:p>
          <a:p>
            <a:pPr algn="l"/>
            <a:r>
              <a:rPr lang="pl-PL" b="0" i="0" u="none" strike="noStrike" dirty="0">
                <a:solidFill>
                  <a:srgbClr val="000000"/>
                </a:solidFill>
                <a:effectLst/>
              </a:rPr>
              <a:t>Drzewo na 8 metrów, 2000</a:t>
            </a: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15</a:t>
            </a:fld>
            <a:endParaRPr lang="en-US"/>
          </a:p>
        </p:txBody>
      </p:sp>
    </p:spTree>
    <p:extLst>
      <p:ext uri="{BB962C8B-B14F-4D97-AF65-F5344CB8AC3E}">
        <p14:creationId xmlns:p14="http://schemas.microsoft.com/office/powerpoint/2010/main" val="3999389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2008</a:t>
            </a:r>
          </a:p>
          <a:p>
            <a:r>
              <a:rPr lang="pl-PL" b="0" i="0" u="none" strike="noStrike" dirty="0">
                <a:solidFill>
                  <a:srgbClr val="000000"/>
                </a:solidFill>
                <a:effectLst/>
                <a:latin typeface="-webkit-standard"/>
              </a:rPr>
              <a:t>Złote, iluminowane drzewa Giuseppe </a:t>
            </a:r>
            <a:r>
              <a:rPr lang="pl-PL" b="0" i="0" u="none" strike="noStrike" dirty="0" err="1">
                <a:solidFill>
                  <a:srgbClr val="000000"/>
                </a:solidFill>
                <a:effectLst/>
                <a:latin typeface="-webkit-standard"/>
              </a:rPr>
              <a:t>Penonego</a:t>
            </a:r>
            <a:r>
              <a:rPr lang="pl-PL" b="0" i="0" u="none" strike="noStrike" dirty="0">
                <a:solidFill>
                  <a:srgbClr val="000000"/>
                </a:solidFill>
                <a:effectLst/>
                <a:latin typeface="-webkit-standard"/>
              </a:rPr>
              <a:t> w Whitechapel Gallery</a:t>
            </a:r>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16</a:t>
            </a:fld>
            <a:endParaRPr lang="en-US"/>
          </a:p>
        </p:txBody>
      </p:sp>
    </p:spTree>
    <p:extLst>
      <p:ext uri="{BB962C8B-B14F-4D97-AF65-F5344CB8AC3E}">
        <p14:creationId xmlns:p14="http://schemas.microsoft.com/office/powerpoint/2010/main" val="1527066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r>
              <a:rPr lang="pl-PL" b="1" i="0" u="none" strike="noStrike" dirty="0">
                <a:solidFill>
                  <a:srgbClr val="FFFFFF"/>
                </a:solidFill>
                <a:effectLst/>
                <a:latin typeface="Mallory"/>
                <a:hlinkClick r:id="rId3"/>
              </a:rPr>
              <a:t>Disappearing Bodies of Water</a:t>
            </a:r>
            <a:endParaRPr lang="pl-PL" b="1" i="0" u="none" strike="noStrike" dirty="0">
              <a:solidFill>
                <a:srgbClr val="FFFFFF"/>
              </a:solidFill>
              <a:effectLst/>
              <a:latin typeface="Mallory"/>
            </a:endParaRPr>
          </a:p>
          <a:p>
            <a:pPr algn="l"/>
            <a:r>
              <a:rPr lang="pl-PL" b="0" i="0" u="none" strike="noStrike" dirty="0">
                <a:solidFill>
                  <a:srgbClr val="FFFFFF"/>
                </a:solidFill>
                <a:effectLst/>
                <a:latin typeface="Mallory"/>
              </a:rPr>
              <a:t>Maya Lin</a:t>
            </a:r>
          </a:p>
          <a:p>
            <a:endParaRPr lang="pl-PL" b="0" i="0" u="none" strike="noStrike" dirty="0">
              <a:solidFill>
                <a:srgbClr val="000000"/>
              </a:solidFill>
              <a:effectLst/>
              <a:latin typeface="Untitled Sans"/>
            </a:endParaRPr>
          </a:p>
          <a:p>
            <a:endParaRPr lang="pl-PL" b="0" i="0" u="none" strike="noStrike" dirty="0">
              <a:solidFill>
                <a:srgbClr val="000000"/>
              </a:solidFill>
              <a:effectLst/>
              <a:latin typeface="Untitled Sans"/>
            </a:endParaRPr>
          </a:p>
          <a:p>
            <a:r>
              <a:rPr lang="pl-PL" b="0" i="0" u="none" strike="noStrike" dirty="0">
                <a:solidFill>
                  <a:srgbClr val="000000"/>
                </a:solidFill>
                <a:effectLst/>
                <a:latin typeface="Untitled Sans"/>
              </a:rPr>
              <a:t>Maya Lin, </a:t>
            </a:r>
            <a:r>
              <a:rPr lang="pl-PL" b="0" i="1" u="none" strike="noStrike" dirty="0">
                <a:solidFill>
                  <a:srgbClr val="000000"/>
                </a:solidFill>
                <a:effectLst/>
                <a:latin typeface="Untitled Sans"/>
              </a:rPr>
              <a:t>Silver Ontario</a:t>
            </a:r>
            <a:r>
              <a:rPr lang="pl-PL" b="0" i="0" u="none" strike="noStrike" dirty="0">
                <a:solidFill>
                  <a:srgbClr val="000000"/>
                </a:solidFill>
                <a:effectLst/>
                <a:latin typeface="Untitled Sans"/>
              </a:rPr>
              <a:t>, 2012-2013, </a:t>
            </a:r>
            <a:r>
              <a:rPr lang="pl-PL" b="0" i="0" u="none" strike="noStrike" dirty="0" err="1">
                <a:solidFill>
                  <a:srgbClr val="000000"/>
                </a:solidFill>
                <a:effectLst/>
                <a:latin typeface="Untitled Sans"/>
              </a:rPr>
              <a:t>recycled</a:t>
            </a:r>
            <a:r>
              <a:rPr lang="pl-PL" b="0" i="0" u="none" strike="noStrike" dirty="0">
                <a:solidFill>
                  <a:srgbClr val="000000"/>
                </a:solidFill>
                <a:effectLst/>
                <a:latin typeface="Untitled Sans"/>
              </a:rPr>
              <a:t> </a:t>
            </a:r>
            <a:r>
              <a:rPr lang="pl-PL" b="0" i="0" u="none" strike="noStrike" dirty="0" err="1">
                <a:solidFill>
                  <a:srgbClr val="000000"/>
                </a:solidFill>
                <a:effectLst/>
                <a:latin typeface="Untitled Sans"/>
              </a:rPr>
              <a:t>silver</a:t>
            </a:r>
            <a:r>
              <a:rPr lang="pl-PL" b="0" i="0" u="none" strike="noStrike" dirty="0">
                <a:solidFill>
                  <a:srgbClr val="000000"/>
                </a:solidFill>
                <a:effectLst/>
                <a:latin typeface="Untitled Sans"/>
              </a:rPr>
              <a:t>, 21-3/4" x 35-1/2" x 1/2" (55.2 cm x 90.2 cm x 1.3 cm)</a:t>
            </a:r>
          </a:p>
          <a:p>
            <a:endParaRPr lang="pl-PL" b="0" i="0" u="none" strike="noStrike" dirty="0">
              <a:solidFill>
                <a:srgbClr val="000000"/>
              </a:solidFill>
              <a:effectLst/>
              <a:latin typeface="Untitled Sans"/>
            </a:endParaRPr>
          </a:p>
          <a:p>
            <a:r>
              <a:rPr lang="en-US" sz="1200" dirty="0"/>
              <a:t>Ur. 1959 w </a:t>
            </a:r>
            <a:r>
              <a:rPr lang="en-US" sz="1200" dirty="0" err="1"/>
              <a:t>Atenach</a:t>
            </a:r>
            <a:r>
              <a:rPr lang="en-US" sz="1200" dirty="0"/>
              <a:t>, w Ohio, </a:t>
            </a:r>
            <a:r>
              <a:rPr lang="en-US" sz="1200" dirty="0" err="1"/>
              <a:t>amerykańska</a:t>
            </a:r>
            <a:r>
              <a:rPr lang="en-US" sz="1200" dirty="0"/>
              <a:t> </a:t>
            </a:r>
            <a:r>
              <a:rPr lang="en-US" sz="1200" dirty="0" err="1"/>
              <a:t>architektka</a:t>
            </a:r>
            <a:r>
              <a:rPr lang="en-US" sz="1200" dirty="0"/>
              <a:t> </a:t>
            </a:r>
            <a:r>
              <a:rPr lang="en-US" sz="1200" dirty="0" err="1"/>
              <a:t>i</a:t>
            </a:r>
            <a:r>
              <a:rPr lang="en-US" sz="1200" dirty="0"/>
              <a:t> </a:t>
            </a:r>
            <a:r>
              <a:rPr lang="en-US" sz="1200" dirty="0" err="1"/>
              <a:t>artystka</a:t>
            </a:r>
            <a:r>
              <a:rPr lang="en-US" sz="1200" dirty="0"/>
              <a:t> </a:t>
            </a:r>
            <a:r>
              <a:rPr lang="en-US" sz="1200" dirty="0" err="1"/>
              <a:t>pochodzenia</a:t>
            </a:r>
            <a:r>
              <a:rPr lang="en-US" sz="1200" dirty="0"/>
              <a:t> </a:t>
            </a:r>
            <a:r>
              <a:rPr lang="en-US" sz="1200" dirty="0" err="1"/>
              <a:t>chińskiego</a:t>
            </a:r>
            <a:r>
              <a:rPr lang="en-US" sz="1200" dirty="0"/>
              <a:t>.</a:t>
            </a:r>
          </a:p>
          <a:p>
            <a:endParaRPr lang="en-US" sz="1200" dirty="0"/>
          </a:p>
          <a:p>
            <a:r>
              <a:rPr lang="pl-PL" sz="1200" dirty="0"/>
              <a:t>W 2004 była jurorką konkursu architektonicznego na odbudowę World Trade Center. Mieszka i pracuje w Nowym Jorku. Jej prace skupiają się na projektowaniu opartym na pamięci, pracach architektonicznych I wielkoskalowych instalacjach środowiskowych. Używając wody i naturalnych krajobrazów prace Lin dotykają kwestii pamięci I czasu badając jak doświadczamy I jak odnosimy się do naszych środowisk I naszego otoczenia.</a:t>
            </a:r>
          </a:p>
          <a:p>
            <a:endParaRPr lang="en-US" dirty="0"/>
          </a:p>
          <a:p>
            <a:endParaRPr lang="en-US" dirty="0"/>
          </a:p>
          <a:p>
            <a:r>
              <a:rPr lang="pl-PL" sz="1200" dirty="0"/>
              <a:t>Jej praca skupia się na projektowaniu opartym na pamięci, realizacjach architektonicznych i  wielkoskalowych instalacjach środowiskowych.</a:t>
            </a:r>
          </a:p>
          <a:p>
            <a:r>
              <a:rPr lang="pl-PL" sz="1200" dirty="0"/>
              <a:t>Używając wody i naturalnych krajobrazów prace Lin dotykają kwestii pamięci i czasu badając jak doświadczamy i jak odnosimy się do naszych środowisk i naszego otoczenia.</a:t>
            </a: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17</a:t>
            </a:fld>
            <a:endParaRPr lang="en-US"/>
          </a:p>
        </p:txBody>
      </p:sp>
    </p:spTree>
    <p:extLst>
      <p:ext uri="{BB962C8B-B14F-4D97-AF65-F5344CB8AC3E}">
        <p14:creationId xmlns:p14="http://schemas.microsoft.com/office/powerpoint/2010/main" val="3035202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0" i="1" u="none" strike="noStrike" dirty="0">
                <a:solidFill>
                  <a:srgbClr val="FFFFFF"/>
                </a:solidFill>
                <a:effectLst/>
                <a:latin typeface="interstate"/>
              </a:rPr>
              <a:t>The Wave Field</a:t>
            </a:r>
            <a:r>
              <a:rPr lang="pl-PL" b="0" i="0" u="none" strike="noStrike" dirty="0">
                <a:solidFill>
                  <a:srgbClr val="FFFFFF"/>
                </a:solidFill>
                <a:effectLst/>
                <a:latin typeface="interstate"/>
              </a:rPr>
              <a:t>, 1995</a:t>
            </a:r>
            <a:br>
              <a:rPr lang="pl-PL" dirty="0"/>
            </a:br>
            <a:r>
              <a:rPr lang="pl-PL" b="0" i="0" u="none" strike="noStrike" dirty="0" err="1">
                <a:solidFill>
                  <a:srgbClr val="FFFFFF"/>
                </a:solidFill>
                <a:effectLst/>
                <a:latin typeface="interstate"/>
              </a:rPr>
              <a:t>Francois</a:t>
            </a:r>
            <a:r>
              <a:rPr lang="pl-PL" b="0" i="0" u="none" strike="noStrike" dirty="0">
                <a:solidFill>
                  <a:srgbClr val="FFFFFF"/>
                </a:solidFill>
                <a:effectLst/>
                <a:latin typeface="interstate"/>
              </a:rPr>
              <a:t> Xavier </a:t>
            </a:r>
            <a:r>
              <a:rPr lang="pl-PL" b="0" i="0" u="none" strike="noStrike" dirty="0" err="1">
                <a:solidFill>
                  <a:srgbClr val="FFFFFF"/>
                </a:solidFill>
                <a:effectLst/>
                <a:latin typeface="interstate"/>
              </a:rPr>
              <a:t>Bagnoud</a:t>
            </a:r>
            <a:r>
              <a:rPr lang="pl-PL" b="0" i="0" u="none" strike="noStrike" dirty="0">
                <a:solidFill>
                  <a:srgbClr val="FFFFFF"/>
                </a:solidFill>
                <a:effectLst/>
                <a:latin typeface="interstate"/>
              </a:rPr>
              <a:t> </a:t>
            </a:r>
            <a:r>
              <a:rPr lang="pl-PL" b="0" i="0" u="none" strike="noStrike" dirty="0" err="1">
                <a:solidFill>
                  <a:srgbClr val="FFFFFF"/>
                </a:solidFill>
                <a:effectLst/>
                <a:latin typeface="interstate"/>
              </a:rPr>
              <a:t>Aerospace</a:t>
            </a:r>
            <a:r>
              <a:rPr lang="pl-PL" b="0" i="0" u="none" strike="noStrike" dirty="0">
                <a:solidFill>
                  <a:srgbClr val="FFFFFF"/>
                </a:solidFill>
                <a:effectLst/>
                <a:latin typeface="interstate"/>
              </a:rPr>
              <a:t> Engineering </a:t>
            </a:r>
            <a:r>
              <a:rPr lang="pl-PL" b="0" i="0" u="none" strike="noStrike" dirty="0" err="1">
                <a:solidFill>
                  <a:srgbClr val="FFFFFF"/>
                </a:solidFill>
                <a:effectLst/>
                <a:latin typeface="interstate"/>
              </a:rPr>
              <a:t>Building</a:t>
            </a:r>
            <a:r>
              <a:rPr lang="pl-PL" b="0" i="0" u="none" strike="noStrike" dirty="0">
                <a:solidFill>
                  <a:srgbClr val="FFFFFF"/>
                </a:solidFill>
                <a:effectLst/>
                <a:latin typeface="interstate"/>
              </a:rPr>
              <a:t> </a:t>
            </a:r>
            <a:br>
              <a:rPr lang="pl-PL" dirty="0"/>
            </a:br>
            <a:r>
              <a:rPr lang="pl-PL" b="0" i="0" u="none" strike="noStrike" dirty="0">
                <a:solidFill>
                  <a:srgbClr val="FFFFFF"/>
                </a:solidFill>
                <a:effectLst/>
                <a:latin typeface="interstate"/>
              </a:rPr>
              <a:t>University of Michigan, Ann </a:t>
            </a:r>
            <a:r>
              <a:rPr lang="pl-PL" b="0" i="0" u="none" strike="noStrike" dirty="0" err="1">
                <a:solidFill>
                  <a:srgbClr val="FFFFFF"/>
                </a:solidFill>
                <a:effectLst/>
                <a:latin typeface="interstate"/>
              </a:rPr>
              <a:t>Arbor</a:t>
            </a:r>
            <a:r>
              <a:rPr lang="pl-PL" b="0" i="0" u="none" strike="noStrike" dirty="0">
                <a:solidFill>
                  <a:srgbClr val="FFFFFF"/>
                </a:solidFill>
                <a:effectLst/>
                <a:latin typeface="interstate"/>
              </a:rPr>
              <a:t>, MI</a:t>
            </a:r>
            <a:br>
              <a:rPr lang="pl-PL" dirty="0"/>
            </a:br>
            <a:r>
              <a:rPr lang="pl-PL" b="0" i="0" u="none" strike="noStrike" dirty="0">
                <a:solidFill>
                  <a:srgbClr val="FFFFFF"/>
                </a:solidFill>
                <a:effectLst/>
                <a:latin typeface="interstate"/>
              </a:rPr>
              <a:t>105ft x 80ft x 3ft </a:t>
            </a:r>
            <a:r>
              <a:rPr lang="pl-PL" b="0" i="0" u="none" strike="noStrike" dirty="0" err="1">
                <a:solidFill>
                  <a:srgbClr val="FFFFFF"/>
                </a:solidFill>
                <a:effectLst/>
                <a:latin typeface="interstate"/>
              </a:rPr>
              <a:t>tall</a:t>
            </a:r>
            <a:r>
              <a:rPr lang="pl-PL" b="0" i="0" u="none" strike="noStrike" dirty="0">
                <a:solidFill>
                  <a:srgbClr val="FFFFFF"/>
                </a:solidFill>
                <a:effectLst/>
                <a:latin typeface="interstate"/>
              </a:rPr>
              <a:t> (10,000 </a:t>
            </a:r>
            <a:r>
              <a:rPr lang="pl-PL" b="0" i="0" u="none" strike="noStrike" dirty="0" err="1">
                <a:solidFill>
                  <a:srgbClr val="FFFFFF"/>
                </a:solidFill>
                <a:effectLst/>
                <a:latin typeface="interstate"/>
              </a:rPr>
              <a:t>sq</a:t>
            </a:r>
            <a:r>
              <a:rPr lang="pl-PL" b="0" i="0" u="none" strike="noStrike" dirty="0">
                <a:solidFill>
                  <a:srgbClr val="FFFFFF"/>
                </a:solidFill>
                <a:effectLst/>
                <a:latin typeface="interstate"/>
              </a:rPr>
              <a:t>. </a:t>
            </a:r>
            <a:r>
              <a:rPr lang="pl-PL" b="0" i="0" u="none" strike="noStrike" dirty="0" err="1">
                <a:solidFill>
                  <a:srgbClr val="FFFFFF"/>
                </a:solidFill>
                <a:effectLst/>
                <a:latin typeface="interstate"/>
              </a:rPr>
              <a:t>ft</a:t>
            </a:r>
            <a:r>
              <a:rPr lang="pl-PL" b="0" i="0" u="none" strike="noStrike" dirty="0">
                <a:solidFill>
                  <a:srgbClr val="FFFFFF"/>
                </a:solidFill>
                <a:effectLst/>
                <a:latin typeface="interstate"/>
              </a:rPr>
              <a:t>)</a:t>
            </a:r>
          </a:p>
          <a:p>
            <a:endParaRPr lang="pl-PL" b="0" i="0" u="none" strike="noStrike" dirty="0">
              <a:solidFill>
                <a:srgbClr val="FFFFFF"/>
              </a:solidFill>
              <a:effectLst/>
              <a:latin typeface="interstate"/>
            </a:endParaRPr>
          </a:p>
          <a:p>
            <a:r>
              <a:rPr lang="pl-PL" b="0" i="0" u="none" strike="noStrike" dirty="0">
                <a:solidFill>
                  <a:srgbClr val="000000"/>
                </a:solidFill>
                <a:effectLst/>
                <a:latin typeface="-webkit-standard"/>
              </a:rPr>
              <a:t>Rzeźba jest wyrazem prostej fali wodnej, inspirowanej badaniami z zakresu dynamiki płynów, aerodynamiki i turbulencji. Projektując rzeźbę dla Uniwersytetu Michigan, artystka chciała powiązać swoje zainteresowania krajobrazem z inżynierią lotniczą. Konkretne wyobrażenie naturalnie występującej, powtarzalnej fali wodnej stało się podstawą dzieła i tworzy związek z lotem, jednocześnie osadzając rzeźbę w kontekście miejsca. Woda i płynność tworzą nieskończony ruch, w którym odwiedzający mogą się zanurzyć i wchodzić w interakcję. Rzeźba jest widoczna zarówno z </a:t>
            </a:r>
            <a:r>
              <a:rPr lang="pl-PL" b="0" i="0" u="none" strike="noStrike" dirty="0" err="1">
                <a:solidFill>
                  <a:srgbClr val="000000"/>
                </a:solidFill>
                <a:effectLst/>
                <a:latin typeface="-webkit-standard"/>
              </a:rPr>
              <a:t>sal</a:t>
            </a:r>
            <a:r>
              <a:rPr lang="pl-PL" b="0" i="0" u="none" strike="noStrike" dirty="0">
                <a:solidFill>
                  <a:srgbClr val="000000"/>
                </a:solidFill>
                <a:effectLst/>
                <a:latin typeface="-webkit-standard"/>
              </a:rPr>
              <a:t> wykładowych znajdujących się nad nią, jak i z otaczającego ogrodu.</a:t>
            </a:r>
            <a:endParaRPr lang="pl-PL" b="0" i="0" u="none" strike="noStrike" dirty="0">
              <a:solidFill>
                <a:srgbClr val="FFFFFF"/>
              </a:solidFill>
              <a:effectLst/>
              <a:latin typeface="interstate"/>
            </a:endParaRPr>
          </a:p>
        </p:txBody>
      </p:sp>
      <p:sp>
        <p:nvSpPr>
          <p:cNvPr id="4" name="Symbol zastępczy numeru slajdu 3"/>
          <p:cNvSpPr>
            <a:spLocks noGrp="1"/>
          </p:cNvSpPr>
          <p:nvPr>
            <p:ph type="sldNum" sz="quarter" idx="5"/>
          </p:nvPr>
        </p:nvSpPr>
        <p:spPr/>
        <p:txBody>
          <a:bodyPr/>
          <a:lstStyle/>
          <a:p>
            <a:fld id="{4DD77EF2-3562-B34A-BB0B-223CE15122DD}" type="slidenum">
              <a:rPr lang="en-US" smtClean="0"/>
              <a:t>18</a:t>
            </a:fld>
            <a:endParaRPr lang="en-US"/>
          </a:p>
        </p:txBody>
      </p:sp>
    </p:spTree>
    <p:extLst>
      <p:ext uri="{BB962C8B-B14F-4D97-AF65-F5344CB8AC3E}">
        <p14:creationId xmlns:p14="http://schemas.microsoft.com/office/powerpoint/2010/main" val="1921676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dirty="0"/>
              <a:t>“</a:t>
            </a:r>
            <a:r>
              <a:rPr lang="pl-PL" sz="1200" i="1" dirty="0"/>
              <a:t>W epoce przemysłowej ludzkość w najlepszym razie uważała glebę za coś oczywistego, coś, co po prostu istnieje i nie wymaga uwagi, coś niewidzialnego, a nawet brudnego. Dziś jednak wiemy, że gleba, podobnie jak ocean, jest niezbadanym obszarem naszego świata, choć znajduje się tuż pod naszymi stopami. Nie jest martwą materią, wręcz przeciwnie – jest miejscem aktywności niezliczonej liczby organizmów i pulsuje procesami transformacyjnymi. Postrzeganie gleby zostało celowo zniekształcone, aby mogła stać się przedmiotem, towarem i obiektem spekulacji, podobnie jak zwierzęta, rośliny, woda Ii inne byty.</a:t>
            </a:r>
          </a:p>
          <a:p>
            <a:r>
              <a:rPr lang="pl-PL" sz="1200" i="1" dirty="0"/>
              <a:t>Dlatego w naszej wystawie skupiamy uwagę na tych, którzy są świadomi skutków złego zarządzania glebą. Nazywamy ich przyjaciółmi i zapraszamy do wysłuchania ich historii. To nie tylko ludzie, ale przede wszystkim różne inne organizmy zaangażowane w ziemską egzystencję. Na wystawie prezentujemy splątane historie roślin, ludzi i bytów nieludzkich, różne sposoby współbycia ze światem i jego doświadczania, miejsca przecięcia sztuki i praktyk uprawy ziemi oraz opieki nad nią</a:t>
            </a:r>
            <a:r>
              <a:rPr lang="pl-PL" sz="1200" dirty="0"/>
              <a:t>” – </a:t>
            </a:r>
          </a:p>
          <a:p>
            <a:pPr marL="0" indent="0">
              <a:buNone/>
            </a:pPr>
            <a:r>
              <a:rPr lang="pl-PL" sz="1200" dirty="0"/>
              <a:t>Marianna Dobkowska i Edith </a:t>
            </a:r>
            <a:r>
              <a:rPr lang="pl-PL" sz="1200" dirty="0" err="1"/>
              <a:t>Jerabkova</a:t>
            </a:r>
            <a:r>
              <a:rPr lang="pl-PL" sz="1200" dirty="0"/>
              <a:t>.</a:t>
            </a: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19</a:t>
            </a:fld>
            <a:endParaRPr lang="en-US"/>
          </a:p>
        </p:txBody>
      </p:sp>
    </p:spTree>
    <p:extLst>
      <p:ext uri="{BB962C8B-B14F-4D97-AF65-F5344CB8AC3E}">
        <p14:creationId xmlns:p14="http://schemas.microsoft.com/office/powerpoint/2010/main" val="222224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None/>
            </a:pPr>
            <a:r>
              <a:rPr lang="pl-PL" sz="1200" noProof="0" dirty="0" err="1"/>
              <a:t>Nettle</a:t>
            </a:r>
            <a:endParaRPr lang="pl-PL" sz="1200" noProof="0" dirty="0"/>
          </a:p>
          <a:p>
            <a:pPr marL="0" indent="0">
              <a:buNone/>
            </a:pPr>
            <a:endParaRPr lang="pl-PL" sz="1200" noProof="0" dirty="0"/>
          </a:p>
          <a:p>
            <a:pPr marL="0" indent="0">
              <a:buNone/>
            </a:pPr>
            <a:r>
              <a:rPr lang="pl-PL" sz="1200" noProof="0" dirty="0"/>
              <a:t>Pokrzywa zwyczajna, papier </a:t>
            </a:r>
            <a:r>
              <a:rPr lang="pl-PL" sz="1200" noProof="0" dirty="0" err="1"/>
              <a:t>recyklingowany</a:t>
            </a:r>
            <a:r>
              <a:rPr lang="pl-PL" sz="1200" noProof="0" dirty="0"/>
              <a:t>, włókna lniane i konopne barwione pokrzywą, drewno, stal</a:t>
            </a:r>
          </a:p>
          <a:p>
            <a:r>
              <a:rPr lang="pl-PL" sz="1200" noProof="0" dirty="0"/>
              <a:t>“</a:t>
            </a:r>
            <a:r>
              <a:rPr lang="pl-PL" sz="1200" i="1" noProof="0" dirty="0"/>
              <a:t>Niech będzie pochwalona pokrzywa zwyczajna. Moczopędna i parząca </a:t>
            </a:r>
            <a:r>
              <a:rPr lang="pl-PL" sz="1200" i="1" noProof="0" dirty="0" err="1"/>
              <a:t>Urtica</a:t>
            </a:r>
            <a:r>
              <a:rPr lang="pl-PL" sz="1200" i="1" noProof="0" dirty="0"/>
              <a:t> </a:t>
            </a:r>
            <a:r>
              <a:rPr lang="pl-PL" sz="1200" i="1" noProof="0" dirty="0" err="1"/>
              <a:t>dioica</a:t>
            </a:r>
            <a:r>
              <a:rPr lang="pl-PL" sz="1200" i="1" noProof="0" dirty="0"/>
              <a:t>, zdolna i karmić, i stawiać granice. Patronka pierwszych lin, sieci i ubrań. Splotów relacji. Oddolnej samoobrony. Żywicielka motyli, zwierząt i ludzi. Roślina magiczna. Strażniczka pamięci o głodzie i o tych, którzy odeszli – to po jej obecności rozpoznaje się dziś tereny wysiedlonych gospodarstw i wsi.</a:t>
            </a:r>
          </a:p>
          <a:p>
            <a:r>
              <a:rPr lang="pl-PL" sz="1200" i="1" noProof="0" dirty="0"/>
              <a:t>Zdaniem </a:t>
            </a:r>
            <a:r>
              <a:rPr lang="pl-PL" sz="1200" i="1" noProof="0" dirty="0" err="1"/>
              <a:t>Ciunowicz</a:t>
            </a:r>
            <a:r>
              <a:rPr lang="pl-PL" sz="1200" i="1" noProof="0" dirty="0"/>
              <a:t>, pokrzywa zrobiła dla ludzi więcej niż niejeden generał. Dlaczego by więc i jej nie postawić porządnego pomnika? Wysokiego i pięknego, z organicznych materiałów barwionych pokrzywą i wyszywanych jej włóknami.</a:t>
            </a:r>
          </a:p>
          <a:p>
            <a:r>
              <a:rPr lang="pl-PL" sz="1200" i="1" noProof="0" dirty="0"/>
              <a:t>Cześć i chwała pokrzywom! Na wieki wieków</a:t>
            </a:r>
            <a:r>
              <a:rPr lang="pl-PL" sz="1200" noProof="0" dirty="0"/>
              <a:t>”</a:t>
            </a:r>
          </a:p>
          <a:p>
            <a:endParaRPr lang="pl-PL" noProof="0"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20</a:t>
            </a:fld>
            <a:endParaRPr lang="en-US"/>
          </a:p>
        </p:txBody>
      </p:sp>
    </p:spTree>
    <p:extLst>
      <p:ext uri="{BB962C8B-B14F-4D97-AF65-F5344CB8AC3E}">
        <p14:creationId xmlns:p14="http://schemas.microsoft.com/office/powerpoint/2010/main" val="3073735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0" i="0" u="none" strike="noStrike" dirty="0">
                <a:solidFill>
                  <a:srgbClr val="111111"/>
                </a:solidFill>
                <a:effectLst/>
                <a:latin typeface="Roboto" panose="02000000000000000000" pitchFamily="2" charset="0"/>
              </a:rPr>
              <a:t>Urban </a:t>
            </a:r>
            <a:r>
              <a:rPr lang="pl-PL" b="0" i="0" u="none" strike="noStrike" dirty="0" err="1">
                <a:solidFill>
                  <a:srgbClr val="111111"/>
                </a:solidFill>
                <a:effectLst/>
                <a:latin typeface="Roboto" panose="02000000000000000000" pitchFamily="2" charset="0"/>
              </a:rPr>
              <a:t>forest</a:t>
            </a:r>
            <a:r>
              <a:rPr lang="pl-PL" b="0" i="0" u="none" strike="noStrike" dirty="0">
                <a:solidFill>
                  <a:srgbClr val="111111"/>
                </a:solidFill>
                <a:effectLst/>
                <a:latin typeface="Roboto" panose="02000000000000000000" pitchFamily="2" charset="0"/>
              </a:rPr>
              <a:t> </a:t>
            </a:r>
            <a:r>
              <a:rPr lang="pl-PL" b="0" i="0" u="none" strike="noStrike" dirty="0" err="1">
                <a:solidFill>
                  <a:srgbClr val="111111"/>
                </a:solidFill>
                <a:effectLst/>
                <a:latin typeface="Roboto" panose="02000000000000000000" pitchFamily="2" charset="0"/>
              </a:rPr>
              <a:t>fragments</a:t>
            </a:r>
            <a:r>
              <a:rPr lang="pl-PL" b="0" i="0" u="none" strike="noStrike" dirty="0">
                <a:solidFill>
                  <a:srgbClr val="111111"/>
                </a:solidFill>
                <a:effectLst/>
                <a:latin typeface="Roboto" panose="02000000000000000000" pitchFamily="2" charset="0"/>
              </a:rPr>
              <a:t> in </a:t>
            </a:r>
            <a:r>
              <a:rPr lang="pl-PL" b="0" i="0" u="none" strike="noStrike" dirty="0" err="1">
                <a:solidFill>
                  <a:srgbClr val="111111"/>
                </a:solidFill>
                <a:effectLst/>
                <a:latin typeface="Roboto" panose="02000000000000000000" pitchFamily="2" charset="0"/>
              </a:rPr>
              <a:t>North</a:t>
            </a:r>
            <a:r>
              <a:rPr lang="pl-PL" b="0" i="0" u="none" strike="noStrike" dirty="0">
                <a:solidFill>
                  <a:srgbClr val="111111"/>
                </a:solidFill>
                <a:effectLst/>
                <a:latin typeface="Roboto" panose="02000000000000000000" pitchFamily="2" charset="0"/>
              </a:rPr>
              <a:t> Helsinki, </a:t>
            </a:r>
            <a:r>
              <a:rPr lang="pl-PL" b="0" i="0" u="none" strike="noStrike" dirty="0" err="1">
                <a:solidFill>
                  <a:srgbClr val="111111"/>
                </a:solidFill>
                <a:effectLst/>
                <a:latin typeface="Roboto" panose="02000000000000000000" pitchFamily="2" charset="0"/>
              </a:rPr>
              <a:t>Finland</a:t>
            </a:r>
            <a:r>
              <a:rPr lang="pl-PL" b="0" i="0" u="none" strike="noStrike" dirty="0">
                <a:solidFill>
                  <a:srgbClr val="111111"/>
                </a:solidFill>
                <a:effectLst/>
                <a:latin typeface="Roboto" panose="02000000000000000000" pitchFamily="2" charset="0"/>
              </a:rPr>
              <a:t>. (Photo: </a:t>
            </a:r>
            <a:r>
              <a:rPr lang="pl-PL" b="0" i="0" u="none" strike="noStrike" dirty="0" err="1">
                <a:solidFill>
                  <a:srgbClr val="111111"/>
                </a:solidFill>
                <a:effectLst/>
                <a:latin typeface="Roboto" panose="02000000000000000000" pitchFamily="2" charset="0"/>
              </a:rPr>
              <a:t>Antti</a:t>
            </a:r>
            <a:r>
              <a:rPr lang="pl-PL" b="0" i="0" u="none" strike="noStrike" dirty="0">
                <a:solidFill>
                  <a:srgbClr val="111111"/>
                </a:solidFill>
                <a:effectLst/>
                <a:latin typeface="Roboto" panose="02000000000000000000" pitchFamily="2" charset="0"/>
              </a:rPr>
              <a:t> </a:t>
            </a:r>
            <a:r>
              <a:rPr lang="pl-PL" b="0" i="0" u="none" strike="noStrike" dirty="0" err="1">
                <a:solidFill>
                  <a:srgbClr val="111111"/>
                </a:solidFill>
                <a:effectLst/>
                <a:latin typeface="Roboto" panose="02000000000000000000" pitchFamily="2" charset="0"/>
              </a:rPr>
              <a:t>Raassina</a:t>
            </a:r>
            <a:r>
              <a:rPr lang="pl-PL" b="0" i="0" u="none" strike="noStrike" dirty="0">
                <a:solidFill>
                  <a:srgbClr val="111111"/>
                </a:solidFill>
                <a:effectLst/>
                <a:latin typeface="Roboto" panose="02000000000000000000" pitchFamily="2" charset="0"/>
              </a:rPr>
              <a:t>) </a:t>
            </a:r>
          </a:p>
          <a:p>
            <a:endParaRPr lang="en-US" dirty="0"/>
          </a:p>
          <a:p>
            <a:endParaRPr lang="en-US" dirty="0"/>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3</a:t>
            </a:fld>
            <a:endParaRPr lang="en-US"/>
          </a:p>
        </p:txBody>
      </p:sp>
    </p:spTree>
    <p:extLst>
      <p:ext uri="{BB962C8B-B14F-4D97-AF65-F5344CB8AC3E}">
        <p14:creationId xmlns:p14="http://schemas.microsoft.com/office/powerpoint/2010/main" val="285719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None/>
            </a:pPr>
            <a:r>
              <a:rPr lang="pl-PL" sz="1200" dirty="0" err="1"/>
              <a:t>Acacia</a:t>
            </a:r>
            <a:r>
              <a:rPr lang="pl-PL" sz="1200" dirty="0"/>
              <a:t> robinia </a:t>
            </a:r>
            <a:r>
              <a:rPr lang="pl-PL" sz="1200" dirty="0" err="1"/>
              <a:t>fiber</a:t>
            </a:r>
            <a:r>
              <a:rPr lang="pl-PL" sz="1200" dirty="0"/>
              <a:t>, </a:t>
            </a:r>
            <a:r>
              <a:rPr lang="pl-PL" sz="1200" dirty="0" err="1"/>
              <a:t>nettle</a:t>
            </a:r>
            <a:r>
              <a:rPr lang="pl-PL" sz="1200" dirty="0"/>
              <a:t>, </a:t>
            </a:r>
            <a:r>
              <a:rPr lang="pl-PL" sz="1200" dirty="0" err="1"/>
              <a:t>dandelion</a:t>
            </a:r>
            <a:r>
              <a:rPr lang="pl-PL" sz="1200" dirty="0"/>
              <a:t>, </a:t>
            </a:r>
            <a:r>
              <a:rPr lang="pl-PL" sz="1200" dirty="0" err="1"/>
              <a:t>plantain</a:t>
            </a:r>
            <a:r>
              <a:rPr lang="pl-PL" sz="1200"/>
              <a:t>, </a:t>
            </a:r>
            <a:r>
              <a:rPr lang="pl-PL" sz="1200" dirty="0" err="1"/>
              <a:t>grasses</a:t>
            </a:r>
            <a:endParaRPr lang="pl-PL" sz="1200" dirty="0"/>
          </a:p>
          <a:p>
            <a:pPr marL="0" indent="0">
              <a:buNone/>
            </a:pPr>
            <a:endParaRPr lang="pl-PL" sz="1200" dirty="0"/>
          </a:p>
          <a:p>
            <a:pPr marL="0" indent="0">
              <a:buNone/>
            </a:pPr>
            <a:r>
              <a:rPr lang="pl-PL" sz="1200" dirty="0"/>
              <a:t>Instalacja z włókien robinii akacjowej, pokrzywy zwyczajnej, mniszka lekarskiego, babki lancetowatej i traw zebranych wokół Zamku Ujazdowskiego</a:t>
            </a:r>
          </a:p>
          <a:p>
            <a:r>
              <a:rPr lang="pl-PL" sz="1200" dirty="0"/>
              <a:t>“</a:t>
            </a:r>
            <a:r>
              <a:rPr lang="pl-PL" sz="1200" i="1" dirty="0"/>
              <a:t>A gdyby tak wyjąć grzybnię spod ziemi – całe te tysiące kilometrów sieci rozmów, kłótni i wymiany – by wreszcie na własne oczy zobaczyć, jak bardzo w rzeczywistości jesteśmy ze sobą nawzajem splątani? Artystka tekstylna, Julia </a:t>
            </a:r>
            <a:r>
              <a:rPr lang="pl-PL" sz="1200" i="1" dirty="0" err="1"/>
              <a:t>Ciunowicz</a:t>
            </a:r>
            <a:r>
              <a:rPr lang="pl-PL" sz="1200" i="1" dirty="0"/>
              <a:t>, wyplata z mniszków lekarskich, robinii akacjowej, babki lancetowatej, dzikich traw oraz innych, naturalnych włókien rozległe, płożące się kłącza, za pomocą których bada granice między ekspansją a </a:t>
            </a:r>
            <a:r>
              <a:rPr lang="pl-PL" sz="1200" i="1" dirty="0" err="1"/>
              <a:t>współbyciem</a:t>
            </a:r>
            <a:r>
              <a:rPr lang="pl-PL" sz="1200" i="1" dirty="0"/>
              <a:t>. Spreparowane kłącza wiążą pytania o dzikość I kontrolę. Czy to wciąż sztuka rodzima, czy już inwazyjna?”</a:t>
            </a: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21</a:t>
            </a:fld>
            <a:endParaRPr lang="en-US"/>
          </a:p>
        </p:txBody>
      </p:sp>
    </p:spTree>
    <p:extLst>
      <p:ext uri="{BB962C8B-B14F-4D97-AF65-F5344CB8AC3E}">
        <p14:creationId xmlns:p14="http://schemas.microsoft.com/office/powerpoint/2010/main" val="253883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dirty="0"/>
              <a:t>Za dużo na talerzy? Zjedz mięso, zostaw ziemniaki. Wiadomo. Kartofli nikomu nie żal. Pospolite to i tanie. Mało odżywcze. A do tego tuczy!. Choć trzeba przyznać, że młode pyrki to prawdziwy smak lata. I ile by się dało za talerz złocistych, chrupkich placków ziemniaczanych!</a:t>
            </a:r>
          </a:p>
          <a:p>
            <a:r>
              <a:rPr lang="pl-PL" sz="1200" dirty="0"/>
              <a:t>Przywleczone do Europy na hiszpańskich statkach kolonialnych jeszcze w XVI wieku, długo były uznawane wyłącznie za botaniczne kuriozum. Jan III Sobieski przywiózł je Marysieńce z uwagi na ich urokliwe kwiaty. Musiało minąć jeszcze dwieście lat, aby Europejczycy przekonali się do ich smaku, choć na obszarze obu Ameryk uprawiano je jako warzywo przynajmniej od neolitu. To warzywo, najbardziej polskie ze wszystkich polskich warzyw, wprowadzono tu więc dopiero pod koniec XVIII wieku – i to siłą, z pomocą carskich dekretów. Jako nową technologię, narzędzie do walki z biedą I głodem. Wędrowało od Niemiec, przez Prusy aż po rumuński Siedmiogród. Za mało na talerzu? Zjedz chociaż ziemniaki! </a:t>
            </a:r>
          </a:p>
          <a:p>
            <a:r>
              <a:rPr lang="pl-PL" sz="1200" dirty="0"/>
              <a:t>Obecnie na świeci uprawia się ponad cztery i pół tysiąca ich odmian, z których kilka trafiło nawet na grządki Międzynarodowej Stacji Kosmicznej. Ot, niby zwykła pyra, a przetrwa wszędzie, bo puści łodygę bez światła I wody.</a:t>
            </a:r>
          </a:p>
          <a:p>
            <a:r>
              <a:rPr lang="pl-PL" sz="1200" dirty="0"/>
              <a:t>Może nic dziwnego, że obraz kiełkujących ziemniaków nawiedził Jaśminę Wójcik pewnej chłodnej, listopadowej nocy. Był owocem serii rozmów o szukaniu nadziei u gruntu I budowaniu lokalnej odporności na trudną przyszłość, które przeprowadziła w Laboratorium U-</a:t>
            </a:r>
            <a:r>
              <a:rPr lang="pl-PL" sz="1200" dirty="0" err="1"/>
              <a:t>jazdowskiego</a:t>
            </a:r>
            <a:r>
              <a:rPr lang="pl-PL" sz="1200" dirty="0"/>
              <a:t> z rumuńską architektką </a:t>
            </a:r>
            <a:r>
              <a:rPr lang="pl-PL" sz="1200" dirty="0" err="1"/>
              <a:t>Iariną</a:t>
            </a:r>
            <a:r>
              <a:rPr lang="pl-PL" sz="1200" dirty="0"/>
              <a:t> </a:t>
            </a:r>
            <a:r>
              <a:rPr lang="pl-PL" sz="1200" dirty="0" err="1"/>
              <a:t>Tava</a:t>
            </a:r>
            <a:r>
              <a:rPr lang="pl-PL" sz="1200" dirty="0"/>
              <a:t> I niderlandzką badaczką </a:t>
            </a:r>
            <a:r>
              <a:rPr lang="pl-PL" sz="1200" dirty="0" err="1"/>
              <a:t>Elke</a:t>
            </a:r>
            <a:r>
              <a:rPr lang="pl-PL" sz="1200" dirty="0"/>
              <a:t> Van </a:t>
            </a:r>
            <a:r>
              <a:rPr lang="pl-PL" sz="1200" dirty="0" err="1"/>
              <a:t>Dermijnsbrugge</a:t>
            </a:r>
            <a:r>
              <a:rPr lang="pl-PL" sz="1200" dirty="0"/>
              <a:t>. </a:t>
            </a:r>
          </a:p>
          <a:p>
            <a:r>
              <a:rPr lang="pl-PL" sz="1200" dirty="0"/>
              <a:t>Gdy wszystko stracone, zostały nam jeszcze ziemniaki!</a:t>
            </a:r>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22</a:t>
            </a:fld>
            <a:endParaRPr lang="en-US"/>
          </a:p>
        </p:txBody>
      </p:sp>
    </p:spTree>
    <p:extLst>
      <p:ext uri="{BB962C8B-B14F-4D97-AF65-F5344CB8AC3E}">
        <p14:creationId xmlns:p14="http://schemas.microsoft.com/office/powerpoint/2010/main" val="4032685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dirty="0"/>
              <a:t>Tonowane cyjanotypie na barwionych tkaninach, barwione ziemią z mokradła zwój papieru z cytatem z książki </a:t>
            </a:r>
            <a:r>
              <a:rPr lang="pl-PL" sz="1200" dirty="0" err="1"/>
              <a:t>Hydrozagadka</a:t>
            </a:r>
            <a:r>
              <a:rPr lang="pl-PL" sz="1200" dirty="0"/>
              <a:t> Jana </a:t>
            </a:r>
            <a:r>
              <a:rPr lang="pl-PL" sz="1200" dirty="0" err="1"/>
              <a:t>Mencwela</a:t>
            </a:r>
            <a:r>
              <a:rPr lang="pl-PL" sz="1200" dirty="0"/>
              <a:t>, napisany ziemią z mokradła</a:t>
            </a:r>
          </a:p>
          <a:p>
            <a:r>
              <a:rPr lang="pl-PL" sz="1200" dirty="0"/>
              <a:t>“Fotografię, niczym ducha, można wywołać ponownie. Torf, kiedy zniknie, już nie powróci. A wraz z nim w zaświaty, w niebyt odejdzie cała wiedza i pamięć, którą mokradło w sobie kryje. Z każdym rokiem I z każdym znikającym centymetrem torfu giną na naszych oczach najstarsze archiwa. Pyłki olch, mniszków I sosen. Okruchy opowieści sprzed tysięcy lat.</a:t>
            </a:r>
          </a:p>
          <a:p>
            <a:r>
              <a:rPr lang="pl-PL" sz="1200" dirty="0"/>
              <a:t>Fotografując pobliskie, ukochane olsy, Kępa nie dokumentuje rzeczywistości, tylko proces nieustannej straty. Najpierw gromadzi obrazy, a potem odbija je na tkaninach za pomocą cyjanotypii – jednej z najstarszych I najbardziej niepewnych Technik fotograficznych – we współpracy ze słońcem I błotem z odwiedzanych mokradeł. Obrazy nie tylko więc bagnem pachną, ale I z czasem jako ono znikają. Pod koniec trwania wystawy, po kilku miesiącach w nasłonecznionej Sali zbledną, wyparują. To porusza. Dlaczego wobec niszczenia innych żywych dział sztuki – torfów, bagien I mokradeł – przechodzimy tak obojętnie?</a:t>
            </a:r>
          </a:p>
          <a:p>
            <a:r>
              <a:rPr lang="pl-PL" sz="1200" dirty="0"/>
              <a:t>Na zwoju obok </a:t>
            </a:r>
            <a:r>
              <a:rPr lang="pl-PL" sz="1200" dirty="0" err="1"/>
              <a:t>Hydrozagadka</a:t>
            </a:r>
            <a:r>
              <a:rPr lang="pl-PL" sz="1200" dirty="0"/>
              <a:t>. Od bagna i Jana </a:t>
            </a:r>
            <a:r>
              <a:rPr lang="pl-PL" sz="1200" dirty="0" err="1"/>
              <a:t>Mencwela</a:t>
            </a:r>
            <a:r>
              <a:rPr lang="pl-PL" sz="1200" dirty="0"/>
              <a:t>. Gnie zniknęła woda? Gdzie się podział torf?”</a:t>
            </a: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23</a:t>
            </a:fld>
            <a:endParaRPr lang="en-US"/>
          </a:p>
        </p:txBody>
      </p:sp>
    </p:spTree>
    <p:extLst>
      <p:ext uri="{BB962C8B-B14F-4D97-AF65-F5344CB8AC3E}">
        <p14:creationId xmlns:p14="http://schemas.microsoft.com/office/powerpoint/2010/main" val="342347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i="1" dirty="0"/>
              <a:t>“Czy da się wejść dwa razy do tej samej gleby? – pyta Gosia Kępa, pakując kolejne mieszkanie. Po latach przeprowadzek artystka już sama nie wiem, czy jest ze Świdnicy, czy może z Poznania, warszawy albo Lizbony. A może z Targanic, jak jej zmarła babka, której nigdy nie poznała. Budując sieć targanickich ulic z drobnych, wyschniętych korzonków, Kępa szuka własnych, kruchych korzeni i marzy o ziemi, do której mogłaby wracać. Ta jednak nie istnieje nigdzie poza obszarem tęsknoty.</a:t>
            </a:r>
          </a:p>
          <a:p>
            <a:r>
              <a:rPr lang="pl-PL" sz="1200" i="1" dirty="0"/>
              <a:t>Spójrz na mapę Targanic. To tu Gosia i Bronia nigdy się nie poznały, choć ich bliscy ciągle je do siebie porównują. Jak to jest żyć razem z duchem? Iść w czyjeś ślady, gdy te już zniknęły? Gosia zaciska w dłoni garstkę ziemi – jej relikwię, jej archiwum.</a:t>
            </a:r>
          </a:p>
          <a:p>
            <a:r>
              <a:rPr lang="pl-PL" sz="1200" i="1" dirty="0"/>
              <a:t>A Ty jaką ziemię weźmiesz ze sobą, gdy będziesz zmuszona odejść? Ukraiński czarnoziem? Palestyńskie mady? Syryjską glebę cynamonową? Polskie torfowisko?”</a:t>
            </a: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24</a:t>
            </a:fld>
            <a:endParaRPr lang="en-US"/>
          </a:p>
        </p:txBody>
      </p:sp>
    </p:spTree>
    <p:extLst>
      <p:ext uri="{BB962C8B-B14F-4D97-AF65-F5344CB8AC3E}">
        <p14:creationId xmlns:p14="http://schemas.microsoft.com/office/powerpoint/2010/main" val="145392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“&lt;Weediness&gt; as a metaphor appears in a variety of contexts, even in instances where scholars are not necessarily talking about plants at all. All sorts of things can be &lt;weedy&gt;, including, for instance, viruses (</a:t>
            </a:r>
            <a:r>
              <a:rPr lang="en-US" dirty="0" err="1"/>
              <a:t>Nading</a:t>
            </a:r>
            <a:r>
              <a:rPr lang="en-US" dirty="0"/>
              <a:t>, 2014), and decolonial practices and ethics (Henry et al., 2023), among others. Weediness is an enduringly useful way to think and speak about entanglement – it gestures at the porosity of boundaries, at the flawed binary opposition of nature and culture, and at the ways in which bringing different things into community with each other can yield unexpected results” (665)</a:t>
            </a:r>
          </a:p>
          <a:p>
            <a:endParaRPr lang="en-US" dirty="0"/>
          </a:p>
          <a:p>
            <a:r>
              <a:rPr lang="en-US" dirty="0"/>
              <a:t>Tsing (2019: 33) uses the term ”weeds” to describe “the organisms that take over after human disturbance”, including, but not limited to, plant life.</a:t>
            </a:r>
          </a:p>
          <a:p>
            <a:r>
              <a:rPr lang="en-US" dirty="0"/>
              <a:t>“And of course, “weediness” can be used to describe invasive plant species while at the same functioning as a broader metaphor to gesture at something being unruly, uncontrolled, or laid to waste” (665)</a:t>
            </a:r>
          </a:p>
        </p:txBody>
      </p:sp>
      <p:sp>
        <p:nvSpPr>
          <p:cNvPr id="4" name="Symbol zastępczy numeru slajdu 3"/>
          <p:cNvSpPr>
            <a:spLocks noGrp="1"/>
          </p:cNvSpPr>
          <p:nvPr>
            <p:ph type="sldNum" sz="quarter" idx="5"/>
          </p:nvPr>
        </p:nvSpPr>
        <p:spPr/>
        <p:txBody>
          <a:bodyPr/>
          <a:lstStyle/>
          <a:p>
            <a:fld id="{4DD77EF2-3562-B34A-BB0B-223CE15122DD}" type="slidenum">
              <a:rPr lang="en-US" smtClean="0"/>
              <a:t>25</a:t>
            </a:fld>
            <a:endParaRPr lang="en-US"/>
          </a:p>
        </p:txBody>
      </p:sp>
    </p:spTree>
    <p:extLst>
      <p:ext uri="{BB962C8B-B14F-4D97-AF65-F5344CB8AC3E}">
        <p14:creationId xmlns:p14="http://schemas.microsoft.com/office/powerpoint/2010/main" val="247692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1" noProof="0" dirty="0">
                <a:effectLst/>
              </a:rPr>
              <a:t>Miasto jako asfaltowa dżungla </a:t>
            </a:r>
            <a:r>
              <a:rPr lang="pl-PL" sz="1200" noProof="0" dirty="0">
                <a:effectLst/>
              </a:rPr>
              <a:t>– metafora wskazująca na okrutną przestrzeń pełną przemocy, w której słabi przegrywają</a:t>
            </a:r>
          </a:p>
          <a:p>
            <a:r>
              <a:rPr lang="pl-PL" sz="1200" b="1" noProof="0" dirty="0">
                <a:effectLst/>
              </a:rPr>
              <a:t>Miasto jako dzicz </a:t>
            </a:r>
            <a:r>
              <a:rPr lang="pl-PL" sz="1200" noProof="0" dirty="0">
                <a:effectLst/>
              </a:rPr>
              <a:t>– wskazuje na </a:t>
            </a:r>
            <a:r>
              <a:rPr lang="pl-PL" sz="1200" noProof="0" dirty="0"/>
              <a:t>rozumienie miasta jako środowiska naturalnego w sposób pozwalający na jej pogłębioną krytykę i podkreślający plemienny charakter aktywności podejmowanych w miejskim środowisku, charakteryzujących się napięciami i trudnościami analogicznymi do tych mających miejsce w dziczy</a:t>
            </a:r>
          </a:p>
          <a:p>
            <a:pPr marL="0"/>
            <a:endParaRPr lang="pl-PL"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l-PL" b="1" i="0" u="none" strike="noStrike" noProof="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i="0" u="none" strike="noStrike" noProof="0" dirty="0">
                <a:effectLst/>
                <a:latin typeface="-apple-system"/>
              </a:rPr>
              <a:t>Miejska dżungla,. Tło biznesowego miejskiego pejzażu </a:t>
            </a:r>
            <a:r>
              <a:rPr lang="pl-PL" b="1" i="0" u="none" strike="noStrike" noProof="0" dirty="0" err="1">
                <a:effectLst/>
                <a:latin typeface="-apple-system"/>
              </a:rPr>
              <a:t>shinjuku</a:t>
            </a:r>
            <a:r>
              <a:rPr lang="pl-PL" b="1" i="0" u="none" strike="noStrike" noProof="0" dirty="0">
                <a:effectLst/>
                <a:latin typeface="-apple-system"/>
              </a:rPr>
              <a:t> okręgowy Tokio</a:t>
            </a:r>
          </a:p>
          <a:p>
            <a:endParaRPr lang="pl-PL" noProof="0"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4</a:t>
            </a:fld>
            <a:endParaRPr lang="en-US"/>
          </a:p>
        </p:txBody>
      </p:sp>
    </p:spTree>
    <p:extLst>
      <p:ext uri="{BB962C8B-B14F-4D97-AF65-F5344CB8AC3E}">
        <p14:creationId xmlns:p14="http://schemas.microsoft.com/office/powerpoint/2010/main" val="76749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179705" algn="just" defTabSz="914400" rtl="0" eaLnBrk="1" fontAlgn="auto" latinLnBrk="0" hangingPunct="1">
              <a:lnSpc>
                <a:spcPct val="100000"/>
              </a:lnSpc>
              <a:spcBef>
                <a:spcPts val="0"/>
              </a:spcBef>
              <a:spcAft>
                <a:spcPts val="0"/>
              </a:spcAft>
              <a:buClrTx/>
              <a:buSzTx/>
              <a:buFontTx/>
              <a:buNone/>
              <a:tabLst/>
              <a:defRPr/>
            </a:pPr>
            <a:r>
              <a:rPr lang="en-US" sz="4000" dirty="0"/>
              <a:t>“</a:t>
            </a:r>
            <a:r>
              <a:rPr lang="pl-PL" sz="4000" b="0" i="0" u="none" strike="noStrike" dirty="0">
                <a:solidFill>
                  <a:srgbClr val="000000"/>
                </a:solidFill>
                <a:effectLst/>
                <a:latin typeface="-webkit-standard"/>
              </a:rPr>
              <a:t>Poruszanie się między budynkami i wzdłuż ulic ma pewną percepcyjną jakość przypominającą spacer wśród gajów drzew i gęstej roślinności. Szum ulicznego ruchu w tle może przywodzić na myśl wiatr nieustannie pędzący przez drzewa, gdy zbliża się front pogodowy. Przeciskanie się przez tłum przypomina doświadczenie torowania sobie drogi przez gęstą roślinność. Stała czujność wpływa na nasze poruszanie się zarówno po mieście, jak i po dzikiej przyrodzie, a podszyty niepokojem lęk przed pojazdami czy napadem ma swój odpowiednik w ciągłym – rzeczywistym lub wyobrażonym – zagrożeniu ze strony niebezpiecznych stworzeń, które rzekomo zamieszkują dzikie tereny. Zarówno w mieście, jak i na łonie natury, poczucie bycia nie na miejscu stanowi intensywny składnik tego doświadczenia” </a:t>
            </a:r>
            <a:r>
              <a:rPr lang="cs-CZ" sz="1800" baseline="300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pitchFamily="2" charset="0"/>
              </a:rPr>
              <a:t>-</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nl-NL" sz="18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A. Berleant,</a:t>
            </a:r>
            <a:r>
              <a:rPr lang="en-US" sz="1800" i="1"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Aesthetics and Environment</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p. 42</a:t>
            </a:r>
            <a:endParaRPr lang="pl-PL"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endParaRPr>
          </a:p>
          <a:p>
            <a:pPr indent="179705" algn="just"/>
            <a:endPar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endParaRPr>
          </a:p>
          <a:p>
            <a:pPr indent="179705" algn="just"/>
            <a:endPar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endParaRPr>
          </a:p>
          <a:p>
            <a:pPr indent="179705" algn="just"/>
            <a:endPar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endParaRPr>
          </a:p>
          <a:p>
            <a:pPr indent="179705" algn="just"/>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In </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such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an</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environment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there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are</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almost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always</a:t>
            </a:r>
            <a:r>
              <a:rPr lang="nl-NL"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nl-NL"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primitive</a:t>
            </a:r>
            <a:r>
              <a:rPr lang="nl-NL"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nl-NL"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and</a:t>
            </a:r>
            <a:r>
              <a:rPr lang="nl-NL"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nl-NL"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brutal</a:t>
            </a:r>
            <a:r>
              <a:rPr lang="nl-NL"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nl-NL"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vandals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work</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who</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act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with</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the accompaniment of an unusual mixture of feelings: fear</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conquered</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by</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boldness and insolence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As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new</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savages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they</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realise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their</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acts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of</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brutalism</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on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walls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not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simply</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because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they</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want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to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communicate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something</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and to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communicate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it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clearly</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but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because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they</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wish</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to express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their</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compulsive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desires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and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needs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of</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integration</a:t>
            </a:r>
            <a:r>
              <a:rPr lang="es-E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lo</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cal</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patriotism</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opposition</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towards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authorities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etc</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 practices of creating urban images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have</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therefore a sensory-political</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character</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placing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them</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outside the political </a:t>
            </a:r>
            <a:r>
              <a:rPr lang="ru-RU"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theatre</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related to the Aristotelian concept of political man</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and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also</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to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thought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of</a:t>
            </a:r>
            <a:r>
              <a:rPr lang="da-DK"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Hannah Arendt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Speaking</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up </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in the public space, changing</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this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space</a:t>
            </a:r>
            <a:r>
              <a:rPr lang="pt-PT"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pt-PT"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transform</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ing</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it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makes</a:t>
            </a:r>
            <a:r>
              <a:rPr lang="fr-FR"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visible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all</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unresolved conflicts that modern cities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try</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to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hide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It is also an attempt to recover aesthetic sensitivity appropriated by global capitalism and consumerism, which is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nowadays</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artificially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turned</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up</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and exalted</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in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order</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to make</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profits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Everything in the modern world </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has</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to be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constantly</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faster, smoother, more aesthetic, </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more </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controlled, bright</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er</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sweet</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er</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and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greasier</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Authors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of</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especially illegal</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urban images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are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opposing</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that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trend.</a:t>
            </a:r>
            <a:endParaRPr lang="pl-PL" sz="1800" dirty="0">
              <a:solidFill>
                <a:srgbClr val="000000"/>
              </a:solidFill>
              <a:effectLst/>
              <a:uFill>
                <a:solidFill>
                  <a:srgbClr val="000000"/>
                </a:solidFill>
              </a:uFill>
              <a:latin typeface="Helvetica" pitchFamily="2" charset="0"/>
              <a:ea typeface="Arial Unicode MS" panose="020B0604020202020204" pitchFamily="34" charset="-128"/>
              <a:cs typeface="Arial Unicode MS" panose="020B0604020202020204" pitchFamily="34" charset="-128"/>
            </a:endParaRPr>
          </a:p>
          <a:p>
            <a:br>
              <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rPr>
            </a:br>
            <a:r>
              <a:rPr lang="cs-CZ" sz="1800" baseline="300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pitchFamily="2" charset="0"/>
              </a:rPr>
              <a:t>	</a:t>
            </a:r>
            <a:r>
              <a:rPr lang="pl-PL"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K. </a:t>
            </a:r>
            <a:r>
              <a:rPr lang="pl-PL"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Dryps</a:t>
            </a:r>
            <a:r>
              <a:rPr lang="pl-PL"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Czy</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akt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wandalizmu</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może</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być</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aktem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tw</a:t>
            </a:r>
            <a:r>
              <a:rPr lang="es-ES"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ó</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rczym</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Can</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an</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an</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act</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of</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vandalism</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be</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an</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artistic</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i="1"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act</a:t>
            </a:r>
            <a:r>
              <a:rPr lang="cs-CZ" sz="1800"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a:t>
            </a:r>
            <a:r>
              <a:rPr lang="cs-CZ" sz="1800" b="1" i="1"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MA thesis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written</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under</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supervision</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of</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 Łukaszewicz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Alcaraz</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Wydział</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Malarstwa</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i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Nowych</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Medi</a:t>
            </a:r>
            <a:r>
              <a:rPr lang="es-ES"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ó</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w</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Akademia</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Sztuki</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w</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Szczecinie</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r>
              <a:rPr lang="cs-CZ" sz="1800" dirty="0" err="1">
                <a:solidFill>
                  <a:srgbClr val="000000"/>
                </a:solidFill>
                <a:effectLst/>
                <a:uFill>
                  <a:solidFill>
                    <a:srgbClr val="000000"/>
                  </a:solidFill>
                </a:uFill>
                <a:latin typeface="Times New Roman" panose="02020603050405020304" pitchFamily="18" charset="0"/>
                <a:ea typeface="Times" pitchFamily="2" charset="0"/>
                <a:cs typeface="Times" pitchFamily="2" charset="0"/>
              </a:rPr>
              <a:t>Szczecin</a:t>
            </a:r>
            <a:r>
              <a:rPr lang="cs-CZ" sz="1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2015, p. 8.]</a:t>
            </a:r>
            <a:endParaRPr lang="pl-PL"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endParaRPr>
          </a:p>
          <a:p>
            <a:br>
              <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rPr>
            </a:br>
            <a:r>
              <a:rPr lang="cs-CZ" sz="1800" baseline="300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Ibidem</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pp. 21-22.</a:t>
            </a:r>
            <a:endParaRPr lang="pl-PL"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endParaRPr>
          </a:p>
          <a:p>
            <a:br>
              <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rPr>
            </a:br>
            <a:r>
              <a:rPr lang="cs-CZ" sz="1800" baseline="300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See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also</a:t>
            </a:r>
            <a:r>
              <a:rPr lang="da-DK"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H. Arendt, </a:t>
            </a:r>
            <a:r>
              <a:rPr lang="cs-CZ" sz="1800" i="1"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a:t>
            </a:r>
            <a:r>
              <a:rPr lang="cs-CZ" sz="1800" i="1"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i="1"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human</a:t>
            </a:r>
            <a:r>
              <a:rPr lang="cs-CZ" sz="1800" i="1"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i="1"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condition</a:t>
            </a:r>
            <a:r>
              <a:rPr lang="en-US"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 University of Chicago Press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1998.</a:t>
            </a:r>
            <a:endParaRPr lang="pl-PL"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endParaRPr>
          </a:p>
          <a:p>
            <a:br>
              <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rPr>
            </a:br>
            <a:r>
              <a:rPr lang="cs-CZ" sz="1800" baseline="300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Ch.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Mouffe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i="1"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Polityka</a:t>
            </a:r>
            <a:r>
              <a:rPr lang="cs-CZ" sz="1800" i="1"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i </a:t>
            </a:r>
            <a:r>
              <a:rPr lang="cs-CZ" sz="1800" i="1"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polityczność</a:t>
            </a:r>
            <a:r>
              <a:rPr lang="cs-CZ" sz="1800" i="1"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transl</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into</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Polish by J.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Erbel</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Wójcik</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Krytyka</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Polityczna</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Warsawa</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2007, no. 11/12, pp. 150-163.</a:t>
            </a:r>
            <a:endParaRPr lang="pl-PL"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endParaRPr>
          </a:p>
          <a:p>
            <a:br>
              <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rPr>
            </a:br>
            <a:r>
              <a:rPr lang="cs-CZ" sz="1800" baseline="300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See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also</a:t>
            </a:r>
            <a:r>
              <a:rPr lang="fr-FR"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 Berleant, </a:t>
            </a:r>
            <a:r>
              <a:rPr lang="en-US" sz="1800" i="1"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 Co-optation of Sensibility</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to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be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printed</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in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special</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issue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of</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journal</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en-US" sz="1800" i="1"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Pragmatism Today</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including</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essays</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from</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conference</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en-US" sz="1800" i="1"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Emancipation: Challenges at the Intersection of American and European Philosophy</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that</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took</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place on </a:t>
            </a:r>
            <a:r>
              <a:rPr lang="cs-CZ" sz="1800" dirty="0" err="1">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February</a:t>
            </a:r>
            <a:r>
              <a:rPr lang="cs-CZ" sz="1800" dirty="0">
                <a:solidFill>
                  <a:srgbClr val="000000"/>
                </a:solidFill>
                <a:effectLst/>
                <a:uFill>
                  <a:solidFill>
                    <a:srgbClr val="000000"/>
                  </a:solidFill>
                </a:uFill>
                <a:latin typeface="Times New Roman" panose="02020603050405020304" pitchFamily="18" charset="0"/>
                <a:ea typeface="Cambria" panose="02040503050406030204" pitchFamily="18" charset="0"/>
                <a:cs typeface="Cambria" panose="02040503050406030204" pitchFamily="18" charset="0"/>
              </a:rPr>
              <a:t> 26-28 2015 in New York.</a:t>
            </a:r>
            <a:endParaRPr lang="pl-PL"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endParaRP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5</a:t>
            </a:fld>
            <a:endParaRPr lang="en-US"/>
          </a:p>
        </p:txBody>
      </p:sp>
    </p:spTree>
    <p:extLst>
      <p:ext uri="{BB962C8B-B14F-4D97-AF65-F5344CB8AC3E}">
        <p14:creationId xmlns:p14="http://schemas.microsoft.com/office/powerpoint/2010/main" val="2145227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Plant turn – </a:t>
            </a:r>
            <a:r>
              <a:rPr lang="en-US" dirty="0" err="1"/>
              <a:t>przed</a:t>
            </a:r>
            <a:r>
              <a:rPr lang="en-US" dirty="0"/>
              <a:t> </a:t>
            </a:r>
            <a:r>
              <a:rPr lang="en-US" dirty="0" err="1"/>
              <a:t>zwrotnem</a:t>
            </a:r>
            <a:r>
              <a:rPr lang="en-US" dirty="0"/>
              <a:t> </a:t>
            </a:r>
            <a:r>
              <a:rPr lang="en-US" dirty="0" err="1"/>
              <a:t>roślinnym</a:t>
            </a:r>
            <a:r>
              <a:rPr lang="en-US" dirty="0"/>
              <a:t> </a:t>
            </a:r>
            <a:r>
              <a:rPr lang="en-US" dirty="0" err="1"/>
              <a:t>rośliny</a:t>
            </a:r>
            <a:r>
              <a:rPr lang="en-US" dirty="0"/>
              <a:t> </a:t>
            </a:r>
            <a:r>
              <a:rPr lang="en-US" dirty="0" err="1"/>
              <a:t>były</a:t>
            </a:r>
            <a:r>
              <a:rPr lang="en-US" dirty="0"/>
              <a:t> </a:t>
            </a:r>
            <a:r>
              <a:rPr lang="en-US" dirty="0" err="1"/>
              <a:t>badane</a:t>
            </a:r>
            <a:r>
              <a:rPr lang="en-US" dirty="0"/>
              <a:t> w </a:t>
            </a:r>
            <a:r>
              <a:rPr lang="en-US" dirty="0" err="1"/>
              <a:t>ramach</a:t>
            </a:r>
            <a:r>
              <a:rPr lang="en-US" dirty="0"/>
              <a:t> </a:t>
            </a:r>
            <a:r>
              <a:rPr lang="en-US" dirty="0" err="1"/>
              <a:t>etnonbotaniki</a:t>
            </a:r>
            <a:r>
              <a:rPr lang="en-US" dirty="0"/>
              <a:t>, </a:t>
            </a:r>
            <a:r>
              <a:rPr lang="en-US" dirty="0" err="1"/>
              <a:t>botaniki</a:t>
            </a:r>
            <a:r>
              <a:rPr lang="en-US" dirty="0"/>
              <a:t> .</a:t>
            </a:r>
          </a:p>
          <a:p>
            <a:r>
              <a:rPr lang="en-US" dirty="0"/>
              <a:t>“Many ethnobotanists have worked towards translating or making legible local or traditional </a:t>
            </a:r>
            <a:r>
              <a:rPr lang="en-US" dirty="0" err="1"/>
              <a:t>knowlegdes</a:t>
            </a:r>
            <a:r>
              <a:rPr lang="en-US" dirty="0"/>
              <a:t> pertaining to biological resources, sometimes with the aspiration of drug development” (663)</a:t>
            </a:r>
          </a:p>
          <a:p>
            <a:endParaRPr lang="en-US" dirty="0"/>
          </a:p>
          <a:p>
            <a:r>
              <a:rPr lang="en-US" dirty="0"/>
              <a:t>Hayden: “the study of plants and knowledge about their use has a long and complicated legacy in which resource extraction has unquestionably played a prominent role” (2003: 30)</a:t>
            </a:r>
          </a:p>
          <a:p>
            <a:endParaRPr lang="en-US" dirty="0"/>
          </a:p>
          <a:p>
            <a:r>
              <a:rPr lang="en-US" dirty="0"/>
              <a:t>“Plants play a role in the social world as resources which have the potential to draw capital and be developed by pharmaceutical companies. However plants also can be read as agents which have the capacity to disrupt imaginaries of their potential users and economic value; for instance, many plants which were imagined as potential &lt;blockbuster&gt; drugs have resisted co-option by behaving in unexpected ways during the drug development process”. (663)</a:t>
            </a:r>
          </a:p>
          <a:p>
            <a:endParaRPr lang="en-US" dirty="0"/>
          </a:p>
          <a:p>
            <a:r>
              <a:rPr lang="en-US" dirty="0"/>
              <a:t>“Some scholars have embrace the term &lt;Plantationocene&gt; to describe our current epoch, highlighting the significance of these human-plant entanglements in terms of climate change and planetary collapse” (663)</a:t>
            </a:r>
          </a:p>
          <a:p>
            <a:endParaRPr lang="en-US" dirty="0"/>
          </a:p>
          <a:p>
            <a:r>
              <a:rPr lang="en-US" dirty="0"/>
              <a:t>As Chao writes: “the </a:t>
            </a:r>
            <a:r>
              <a:rPr lang="en-US" dirty="0" err="1"/>
              <a:t>Platationocene</a:t>
            </a:r>
            <a:r>
              <a:rPr lang="en-US" dirty="0"/>
              <a:t> draws attention to the perduring (il)logic of human mastery, discipline, and control in and through which particular plants and particular people are rendered productive, exploitable, or disposable under plantation regimes” (2022b: 167)</a:t>
            </a:r>
          </a:p>
          <a:p>
            <a:endParaRPr lang="en-US" dirty="0"/>
          </a:p>
          <a:p>
            <a:r>
              <a:rPr lang="en-US" dirty="0" err="1"/>
              <a:t>Ardi</a:t>
            </a:r>
            <a:r>
              <a:rPr lang="en-US" dirty="0"/>
              <a:t> Reardon-Smith, In the weeds: Thinking through anthropological and other social science approaches to invasive plant species and their control. EPE: Nature and Space 2025, Vol. 8(2) 660-674.</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AdvTT96740c24"/>
              </a:rPr>
              <a:t>DOI: 10.1177/25148486241311796 </a:t>
            </a:r>
            <a:endParaRPr lang="pl-PL" dirty="0"/>
          </a:p>
          <a:p>
            <a:endParaRPr lang="en-US" dirty="0"/>
          </a:p>
          <a:p>
            <a:r>
              <a:rPr lang="en-US" dirty="0" err="1"/>
              <a:t>Zielona</a:t>
            </a:r>
            <a:r>
              <a:rPr lang="en-US" dirty="0"/>
              <a:t> </a:t>
            </a:r>
            <a:r>
              <a:rPr lang="en-US" dirty="0" err="1"/>
              <a:t>Rebelia</a:t>
            </a:r>
            <a:r>
              <a:rPr lang="en-US" dirty="0"/>
              <a:t>: </a:t>
            </a:r>
          </a:p>
          <a:p>
            <a:r>
              <a:rPr lang="en-US" dirty="0"/>
              <a:t>To </a:t>
            </a:r>
            <a:r>
              <a:rPr lang="en-US" dirty="0" err="1"/>
              <a:t>ogólna</a:t>
            </a:r>
            <a:r>
              <a:rPr lang="en-US" dirty="0"/>
              <a:t> </a:t>
            </a:r>
            <a:r>
              <a:rPr lang="en-US" dirty="0" err="1"/>
              <a:t>nazwa</a:t>
            </a:r>
            <a:r>
              <a:rPr lang="en-US" dirty="0"/>
              <a:t> </a:t>
            </a:r>
            <a:r>
              <a:rPr lang="en-US" dirty="0" err="1"/>
              <a:t>dla</a:t>
            </a:r>
            <a:r>
              <a:rPr lang="en-US" dirty="0"/>
              <a:t> </a:t>
            </a:r>
            <a:r>
              <a:rPr lang="en-US" dirty="0" err="1"/>
              <a:t>ruchów</a:t>
            </a:r>
            <a:r>
              <a:rPr lang="en-US" dirty="0"/>
              <a:t> </a:t>
            </a:r>
            <a:r>
              <a:rPr lang="en-US" dirty="0" err="1"/>
              <a:t>społęcznych</a:t>
            </a:r>
            <a:r>
              <a:rPr lang="en-US" dirty="0"/>
              <a:t>, </a:t>
            </a:r>
            <a:r>
              <a:rPr lang="en-US" dirty="0" err="1"/>
              <a:t>potestów</a:t>
            </a:r>
            <a:r>
              <a:rPr lang="en-US" dirty="0"/>
              <a:t> I </a:t>
            </a:r>
            <a:r>
              <a:rPr lang="en-US" dirty="0" err="1"/>
              <a:t>działań</a:t>
            </a:r>
            <a:r>
              <a:rPr lang="en-US" dirty="0"/>
              <a:t> </a:t>
            </a:r>
            <a:r>
              <a:rPr lang="en-US" dirty="0" err="1"/>
              <a:t>obywatelskich</a:t>
            </a:r>
            <a:r>
              <a:rPr lang="en-US" dirty="0"/>
              <a:t> </a:t>
            </a:r>
            <a:r>
              <a:rPr lang="en-US" dirty="0" err="1"/>
              <a:t>podejmowanych</a:t>
            </a:r>
            <a:r>
              <a:rPr lang="en-US" dirty="0"/>
              <a:t> w </a:t>
            </a:r>
            <a:r>
              <a:rPr lang="en-US" dirty="0" err="1"/>
              <a:t>celu</a:t>
            </a:r>
            <a:r>
              <a:rPr lang="en-US" dirty="0"/>
              <a:t> </a:t>
            </a:r>
            <a:r>
              <a:rPr lang="en-US" dirty="0" err="1"/>
              <a:t>ochrony</a:t>
            </a:r>
            <a:r>
              <a:rPr lang="en-US" dirty="0"/>
              <a:t> </a:t>
            </a:r>
            <a:r>
              <a:rPr lang="en-US" dirty="0" err="1"/>
              <a:t>środowiska</a:t>
            </a:r>
            <a:r>
              <a:rPr lang="en-US" dirty="0"/>
              <a:t>, </a:t>
            </a:r>
            <a:r>
              <a:rPr lang="en-US" dirty="0" err="1"/>
              <a:t>przeciwdziałania</a:t>
            </a:r>
            <a:r>
              <a:rPr lang="en-US" dirty="0"/>
              <a:t> </a:t>
            </a:r>
            <a:r>
              <a:rPr lang="en-US" dirty="0" err="1"/>
              <a:t>zmianom</a:t>
            </a:r>
            <a:r>
              <a:rPr lang="en-US" dirty="0"/>
              <a:t> </a:t>
            </a:r>
            <a:r>
              <a:rPr lang="en-US" dirty="0" err="1"/>
              <a:t>klimatu</a:t>
            </a:r>
            <a:r>
              <a:rPr lang="en-US" dirty="0"/>
              <a:t> I </a:t>
            </a:r>
            <a:r>
              <a:rPr lang="en-US" dirty="0" err="1"/>
              <a:t>wymuszenia</a:t>
            </a:r>
            <a:r>
              <a:rPr lang="en-US" dirty="0"/>
              <a:t> </a:t>
            </a:r>
            <a:r>
              <a:rPr lang="en-US" dirty="0" err="1"/>
              <a:t>bardziej</a:t>
            </a:r>
            <a:r>
              <a:rPr lang="en-US" dirty="0"/>
              <a:t> </a:t>
            </a:r>
            <a:r>
              <a:rPr lang="en-US" dirty="0" err="1"/>
              <a:t>zdecydowanych</a:t>
            </a:r>
            <a:r>
              <a:rPr lang="en-US" dirty="0"/>
              <a:t> </a:t>
            </a:r>
            <a:r>
              <a:rPr lang="en-US" dirty="0" err="1"/>
              <a:t>działań</a:t>
            </a:r>
            <a:r>
              <a:rPr lang="en-US" dirty="0"/>
              <a:t> </a:t>
            </a:r>
            <a:r>
              <a:rPr lang="en-US" dirty="0" err="1"/>
              <a:t>politycznych</a:t>
            </a:r>
            <a:r>
              <a:rPr lang="en-US" dirty="0"/>
              <a:t> oraz </a:t>
            </a:r>
            <a:r>
              <a:rPr lang="en-US" dirty="0" err="1"/>
              <a:t>gospodarczych</a:t>
            </a:r>
            <a:r>
              <a:rPr lang="en-US" dirty="0"/>
              <a:t> </a:t>
            </a:r>
            <a:r>
              <a:rPr lang="en-US" dirty="0" err="1"/>
              <a:t>na</a:t>
            </a:r>
            <a:r>
              <a:rPr lang="en-US" dirty="0"/>
              <a:t> </a:t>
            </a:r>
            <a:r>
              <a:rPr lang="en-US" dirty="0" err="1"/>
              <a:t>rzecz</a:t>
            </a:r>
            <a:r>
              <a:rPr lang="en-US" dirty="0"/>
              <a:t> planet.</a:t>
            </a:r>
          </a:p>
          <a:p>
            <a:endParaRPr lang="en-US" dirty="0"/>
          </a:p>
          <a:p>
            <a:r>
              <a:rPr lang="en-US" dirty="0" err="1"/>
              <a:t>Czasem</a:t>
            </a:r>
            <a:r>
              <a:rPr lang="en-US" dirty="0"/>
              <a:t> </a:t>
            </a:r>
            <a:r>
              <a:rPr lang="en-US" dirty="0" err="1"/>
              <a:t>odnoszona</a:t>
            </a:r>
            <a:r>
              <a:rPr lang="en-US" dirty="0"/>
              <a:t> </a:t>
            </a:r>
            <a:r>
              <a:rPr lang="en-US" dirty="0" err="1"/>
              <a:t>wprost</a:t>
            </a:r>
            <a:r>
              <a:rPr lang="en-US" dirty="0"/>
              <a:t> do </a:t>
            </a:r>
            <a:r>
              <a:rPr lang="en-US" dirty="0" err="1"/>
              <a:t>działań</a:t>
            </a:r>
            <a:r>
              <a:rPr lang="en-US" dirty="0"/>
              <a:t> I </a:t>
            </a:r>
            <a:r>
              <a:rPr lang="en-US" dirty="0" err="1"/>
              <a:t>dyskursu</a:t>
            </a:r>
            <a:r>
              <a:rPr lang="en-US" dirty="0"/>
              <a:t> </a:t>
            </a:r>
            <a:r>
              <a:rPr lang="en-US" dirty="0" err="1"/>
              <a:t>związanego</a:t>
            </a:r>
            <a:r>
              <a:rPr lang="en-US" dirty="0"/>
              <a:t> z </a:t>
            </a:r>
            <a:r>
              <a:rPr lang="en-US" dirty="0" err="1"/>
              <a:t>tzw</a:t>
            </a:r>
            <a:r>
              <a:rPr lang="en-US" dirty="0"/>
              <a:t>. “</a:t>
            </a:r>
            <a:r>
              <a:rPr lang="en-US" dirty="0" err="1"/>
              <a:t>chwastami</a:t>
            </a:r>
            <a:r>
              <a:rPr lang="en-US" dirty="0"/>
              <a:t>”</a:t>
            </a:r>
          </a:p>
          <a:p>
            <a:endParaRPr lang="en-US" dirty="0"/>
          </a:p>
          <a:p>
            <a:r>
              <a:rPr lang="en-US" dirty="0"/>
              <a:t>Chao S. (2022) (Un)worlding the </a:t>
            </a:r>
            <a:r>
              <a:rPr lang="en-US" dirty="0" err="1"/>
              <a:t>plantationocene</a:t>
            </a:r>
            <a:r>
              <a:rPr lang="en-US" dirty="0"/>
              <a:t>: Extraction, extinction, emergence. </a:t>
            </a:r>
            <a:r>
              <a:rPr lang="en-US" dirty="0" err="1"/>
              <a:t>eTropic</a:t>
            </a:r>
            <a:r>
              <a:rPr lang="en-US" dirty="0"/>
              <a:t> 21(1): 165-191</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6</a:t>
            </a:fld>
            <a:endParaRPr lang="en-US"/>
          </a:p>
        </p:txBody>
      </p:sp>
    </p:spTree>
    <p:extLst>
      <p:ext uri="{BB962C8B-B14F-4D97-AF65-F5344CB8AC3E}">
        <p14:creationId xmlns:p14="http://schemas.microsoft.com/office/powerpoint/2010/main" val="1702103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“A quiet revolution is taking place in the concrete urban landscapes: between the slabs of sidewalks, in parking lots, in the cracks of walls, in abandoned spaces, a new generation of urban plants is growing – unplanned, spontaneous, often overlooked. These green rebels are becoming as object of fascination for artists and researchers, challenging our view of the relationship between people and plants on a global urbanized planet”</a:t>
            </a:r>
          </a:p>
          <a:p>
            <a:endParaRPr lang="en-US" dirty="0"/>
          </a:p>
          <a:p>
            <a:r>
              <a:rPr lang="en-US" dirty="0" err="1"/>
              <a:t>Tłum</a:t>
            </a:r>
            <a:r>
              <a:rPr lang="en-US" dirty="0"/>
              <a:t>.:</a:t>
            </a:r>
            <a:r>
              <a:rPr lang="pl-PL" b="0" i="0" u="none" strike="noStrike" dirty="0">
                <a:solidFill>
                  <a:srgbClr val="000000"/>
                </a:solidFill>
                <a:effectLst/>
                <a:latin typeface="-webkit-standard"/>
              </a:rPr>
              <a:t>„W betonowych krajobrazach miejskich dokonuje się cicha rewolucja: między płytami chodników, na parkingach, w szczelinach murów i opuszczonych przestrzeniach wyrasta nowe pokolenie roślin miejskich – nieplanowanych, spontanicznych, często pomijanych. Te zielone buntowniczki stają się obiektem fascynacji artystów i badaczy, podważając nasze spojrzenie na relację między ludźmi a roślinami na zurbanizowanej, globalnej planecie.”</a:t>
            </a:r>
            <a:endParaRPr lang="en-US" dirty="0"/>
          </a:p>
          <a:p>
            <a:endParaRPr lang="en-US" dirty="0"/>
          </a:p>
          <a:p>
            <a:r>
              <a:rPr lang="en-US" dirty="0"/>
              <a:t>“A quiet revolution is taking place in the concrete urban landscapes: between the slabs of sidewalks, in parking lots, in the cracks of walls, in abandoned spaces, a new generation of urban plants is growing – unplanned, spontaneous, often overlooked. These green rebels are becoming as object of fascination for artists and researchers, challenging our view of the relationship between people and plants on a global urbanized planet” - </a:t>
            </a:r>
          </a:p>
          <a:p>
            <a:r>
              <a:rPr lang="en-US" dirty="0"/>
              <a:t>“Art, plants, and urban climate adaptation”, Stefan </a:t>
            </a:r>
            <a:r>
              <a:rPr lang="en-US" dirty="0" err="1"/>
              <a:t>Koderisch</a:t>
            </a:r>
            <a:r>
              <a:rPr lang="en-US" dirty="0"/>
              <a:t>, Maciej </a:t>
            </a:r>
            <a:r>
              <a:rPr lang="en-US" dirty="0" err="1"/>
              <a:t>Kowalewski</a:t>
            </a:r>
            <a:r>
              <a:rPr lang="en-US" dirty="0"/>
              <a:t>, Marek Ostrowski, Anna </a:t>
            </a:r>
            <a:r>
              <a:rPr lang="en-US" dirty="0" err="1"/>
              <a:t>Zadrożna</a:t>
            </a:r>
            <a:r>
              <a:rPr lang="en-US" dirty="0"/>
              <a:t>, (15 Jul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Analysis of Urban Change, Theory, 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effectLst/>
                <a:latin typeface="OpenSans"/>
              </a:rPr>
              <a:t>DOI: 10.1080/13604813.2025.2523178 </a:t>
            </a:r>
            <a:endParaRPr lang="pl-PL" dirty="0"/>
          </a:p>
          <a:p>
            <a:r>
              <a:rPr lang="en-US" dirty="0"/>
              <a:t>p. 2.</a:t>
            </a:r>
          </a:p>
          <a:p>
            <a:r>
              <a:rPr lang="en-US" dirty="0"/>
              <a:t>(pp.1-20)</a:t>
            </a:r>
          </a:p>
          <a:p>
            <a:endParaRPr lang="en-US" dirty="0"/>
          </a:p>
          <a:p>
            <a:r>
              <a:rPr lang="en-US" dirty="0"/>
              <a:t>“Art, plants, and urban climate adaptation”, Stefan </a:t>
            </a:r>
            <a:r>
              <a:rPr lang="en-US" dirty="0" err="1"/>
              <a:t>Koderisch</a:t>
            </a:r>
            <a:r>
              <a:rPr lang="en-US" dirty="0"/>
              <a:t>, Maciej </a:t>
            </a:r>
            <a:r>
              <a:rPr lang="en-US" dirty="0" err="1"/>
              <a:t>Kowalewski</a:t>
            </a:r>
            <a:r>
              <a:rPr lang="en-US" dirty="0"/>
              <a:t>, Marek Ostrowski, Anna </a:t>
            </a:r>
            <a:r>
              <a:rPr lang="en-US" dirty="0" err="1"/>
              <a:t>Zadrożna</a:t>
            </a:r>
            <a:r>
              <a:rPr lang="en-US" dirty="0"/>
              <a:t>, (15 Jul 2025)</a:t>
            </a:r>
          </a:p>
          <a:p>
            <a:r>
              <a:rPr lang="en-US" dirty="0"/>
              <a:t>City. Analysis of Urban Change, Theory, 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effectLst/>
                <a:latin typeface="OpenSans"/>
              </a:rPr>
              <a:t>DOI: 10.1080/13604813.2025.2523178  </a:t>
            </a:r>
            <a:r>
              <a:rPr lang="en-US" dirty="0"/>
              <a:t>(pp.1-20)</a:t>
            </a:r>
          </a:p>
          <a:p>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7</a:t>
            </a:fld>
            <a:endParaRPr lang="en-US"/>
          </a:p>
        </p:txBody>
      </p:sp>
    </p:spTree>
    <p:extLst>
      <p:ext uri="{BB962C8B-B14F-4D97-AF65-F5344CB8AC3E}">
        <p14:creationId xmlns:p14="http://schemas.microsoft.com/office/powerpoint/2010/main" val="3294014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noProof="0" dirty="0"/>
              <a:t>Rui </a:t>
            </a:r>
            <a:r>
              <a:rPr lang="pl-PL" noProof="0" dirty="0" err="1"/>
              <a:t>Mizuki</a:t>
            </a:r>
            <a:r>
              <a:rPr lang="pl-PL" noProof="0" dirty="0"/>
              <a:t>, (ur. 1983, Kioto), </a:t>
            </a:r>
            <a:r>
              <a:rPr lang="pl-PL" noProof="0" dirty="0" err="1"/>
              <a:t>Coin</a:t>
            </a:r>
            <a:r>
              <a:rPr lang="pl-PL" noProof="0" dirty="0"/>
              <a:t> </a:t>
            </a:r>
            <a:r>
              <a:rPr lang="pl-PL" noProof="0" dirty="0" err="1"/>
              <a:t>parkings</a:t>
            </a:r>
            <a:r>
              <a:rPr lang="pl-PL" noProof="0" dirty="0"/>
              <a:t> – artysta przygląda się fenomenowi niewielkich  samoobsługowych parkingów, które </a:t>
            </a:r>
            <a:r>
              <a:rPr lang="pl-PL" noProof="0" dirty="0" err="1"/>
              <a:t>zastepują</a:t>
            </a:r>
            <a:r>
              <a:rPr lang="pl-PL" noProof="0" dirty="0"/>
              <a:t> skwery, puste działki czy niegdyś użytkowane przestrzenie. Prezentowana instalacja przypomina typowy japoński parking, z którego wyrastają “chwasty” – delikatne i przezroczyste druki 3D. “Obecność chwastów, zwykle przypadkowa, funkcjonująca gdzieś na marginesie, jest wyrazem mikrooporu natury, przypominającej, że nawet w najbardziej zurbanizowanym otoczeniu życie nadal znajduje szczeliny, w których może się zakorzenić” – East East Manggha </a:t>
            </a:r>
          </a:p>
        </p:txBody>
      </p:sp>
      <p:sp>
        <p:nvSpPr>
          <p:cNvPr id="4" name="Symbol zastępczy numeru slajdu 3"/>
          <p:cNvSpPr>
            <a:spLocks noGrp="1"/>
          </p:cNvSpPr>
          <p:nvPr>
            <p:ph type="sldNum" sz="quarter" idx="5"/>
          </p:nvPr>
        </p:nvSpPr>
        <p:spPr/>
        <p:txBody>
          <a:bodyPr/>
          <a:lstStyle/>
          <a:p>
            <a:fld id="{4DD77EF2-3562-B34A-BB0B-223CE15122DD}" type="slidenum">
              <a:rPr lang="en-US" smtClean="0"/>
              <a:t>8</a:t>
            </a:fld>
            <a:endParaRPr lang="en-US"/>
          </a:p>
        </p:txBody>
      </p:sp>
    </p:spTree>
    <p:extLst>
      <p:ext uri="{BB962C8B-B14F-4D97-AF65-F5344CB8AC3E}">
        <p14:creationId xmlns:p14="http://schemas.microsoft.com/office/powerpoint/2010/main" val="3502503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a:p>
            <a:r>
              <a:rPr lang="en-US" dirty="0"/>
              <a:t>Robert Smithson, Spiral Jetty, 1970</a:t>
            </a:r>
          </a:p>
          <a:p>
            <a:r>
              <a:rPr lang="pl-PL" b="0" i="0" u="none" strike="noStrike" dirty="0">
                <a:solidFill>
                  <a:srgbClr val="202122"/>
                </a:solidFill>
                <a:effectLst/>
                <a:latin typeface="Arial" panose="020B0604020202020204" pitchFamily="34" charset="0"/>
              </a:rPr>
              <a:t>z błota, kryształów soli, skał bazaltowych, ziemi i wody na północno-wschodnim wybrzeżu Wielkiego Jeziora Słonego w stanie Utah, ma długość ok. 450 m i szerokość ok. 4,5 m</a:t>
            </a:r>
          </a:p>
          <a:p>
            <a:endParaRPr lang="pl-PL" b="0" i="0" u="none" strike="noStrike" dirty="0">
              <a:solidFill>
                <a:srgbClr val="202122"/>
              </a:solidFill>
              <a:effectLst/>
              <a:latin typeface="Arial" panose="020B0604020202020204" pitchFamily="34" charset="0"/>
            </a:endParaRPr>
          </a:p>
          <a:p>
            <a:r>
              <a:rPr lang="pl-PL" b="0" i="0" u="none" strike="noStrike" dirty="0">
                <a:solidFill>
                  <a:srgbClr val="000000"/>
                </a:solidFill>
                <a:effectLst/>
                <a:latin typeface="AGaramondPro"/>
              </a:rPr>
              <a:t>Walter De Maria, </a:t>
            </a:r>
            <a:r>
              <a:rPr lang="pl-PL" b="0" i="1" u="none" strike="noStrike" dirty="0">
                <a:solidFill>
                  <a:srgbClr val="000000"/>
                </a:solidFill>
                <a:effectLst/>
                <a:latin typeface="AGaramondPro"/>
              </a:rPr>
              <a:t>The </a:t>
            </a:r>
            <a:r>
              <a:rPr lang="pl-PL" b="0" i="1" u="none" strike="noStrike" dirty="0" err="1">
                <a:solidFill>
                  <a:srgbClr val="000000"/>
                </a:solidFill>
                <a:effectLst/>
                <a:latin typeface="AGaramondPro"/>
              </a:rPr>
              <a:t>Lightning</a:t>
            </a:r>
            <a:r>
              <a:rPr lang="pl-PL" b="0" i="1" u="none" strike="noStrike" dirty="0">
                <a:solidFill>
                  <a:srgbClr val="000000"/>
                </a:solidFill>
                <a:effectLst/>
                <a:latin typeface="AGaramondPro"/>
              </a:rPr>
              <a:t> Field</a:t>
            </a:r>
            <a:r>
              <a:rPr lang="pl-PL" b="0" i="0" u="none" strike="noStrike" dirty="0">
                <a:solidFill>
                  <a:srgbClr val="000000"/>
                </a:solidFill>
                <a:effectLst/>
                <a:latin typeface="AGaramondPro"/>
              </a:rPr>
              <a:t>, 1977</a:t>
            </a:r>
          </a:p>
          <a:p>
            <a:r>
              <a:rPr lang="pl-PL" b="0" i="0" u="none" strike="noStrike" dirty="0" err="1">
                <a:solidFill>
                  <a:srgbClr val="474747"/>
                </a:solidFill>
                <a:effectLst/>
                <a:latin typeface="Helvetica Neue" panose="02000503000000020004" pitchFamily="2" charset="0"/>
              </a:rPr>
              <a:t>Catron</a:t>
            </a:r>
            <a:r>
              <a:rPr lang="pl-PL" b="0" i="0" u="none" strike="noStrike" dirty="0">
                <a:solidFill>
                  <a:srgbClr val="474747"/>
                </a:solidFill>
                <a:effectLst/>
                <a:latin typeface="Helvetica Neue" panose="02000503000000020004" pitchFamily="2" charset="0"/>
              </a:rPr>
              <a:t> </a:t>
            </a:r>
            <a:r>
              <a:rPr lang="pl-PL" b="0" i="0" u="none" strike="noStrike" dirty="0" err="1">
                <a:solidFill>
                  <a:srgbClr val="474747"/>
                </a:solidFill>
                <a:effectLst/>
                <a:latin typeface="Helvetica Neue" panose="02000503000000020004" pitchFamily="2" charset="0"/>
              </a:rPr>
              <a:t>County</a:t>
            </a:r>
            <a:r>
              <a:rPr lang="pl-PL" b="0" i="0" u="none" strike="noStrike" dirty="0">
                <a:solidFill>
                  <a:srgbClr val="474747"/>
                </a:solidFill>
                <a:effectLst/>
                <a:latin typeface="Helvetica Neue" panose="02000503000000020004" pitchFamily="2" charset="0"/>
              </a:rPr>
              <a:t>, New Mexico,</a:t>
            </a:r>
            <a:endParaRPr lang="en-US" dirty="0"/>
          </a:p>
        </p:txBody>
      </p:sp>
      <p:sp>
        <p:nvSpPr>
          <p:cNvPr id="4" name="Symbol zastępczy numeru slajdu 3"/>
          <p:cNvSpPr>
            <a:spLocks noGrp="1"/>
          </p:cNvSpPr>
          <p:nvPr>
            <p:ph type="sldNum" sz="quarter" idx="5"/>
          </p:nvPr>
        </p:nvSpPr>
        <p:spPr/>
        <p:txBody>
          <a:bodyPr/>
          <a:lstStyle/>
          <a:p>
            <a:fld id="{4DD77EF2-3562-B34A-BB0B-223CE15122DD}" type="slidenum">
              <a:rPr lang="en-US" smtClean="0"/>
              <a:t>9</a:t>
            </a:fld>
            <a:endParaRPr lang="en-US"/>
          </a:p>
        </p:txBody>
      </p:sp>
    </p:spTree>
    <p:extLst>
      <p:ext uri="{BB962C8B-B14F-4D97-AF65-F5344CB8AC3E}">
        <p14:creationId xmlns:p14="http://schemas.microsoft.com/office/powerpoint/2010/main" val="1812933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r>
              <a:rPr lang="pl-PL" b="1" i="0" u="none" strike="noStrike" dirty="0">
                <a:solidFill>
                  <a:srgbClr val="000000"/>
                </a:solidFill>
                <a:effectLst/>
              </a:rPr>
              <a:t>Andy Goldsworthy: Pięćdziesiąt lat</a:t>
            </a:r>
            <a:br>
              <a:rPr lang="pl-PL" b="0" i="0" u="none" strike="noStrike" dirty="0">
                <a:solidFill>
                  <a:srgbClr val="000000"/>
                </a:solidFill>
                <a:effectLst/>
              </a:rPr>
            </a:br>
            <a:r>
              <a:rPr lang="pl-PL" b="0" i="0" u="none" strike="noStrike" dirty="0" err="1">
                <a:solidFill>
                  <a:srgbClr val="000000"/>
                </a:solidFill>
                <a:effectLst/>
              </a:rPr>
              <a:t>National</a:t>
            </a:r>
            <a:r>
              <a:rPr lang="pl-PL" b="0" i="0" u="none" strike="noStrike" dirty="0">
                <a:solidFill>
                  <a:srgbClr val="000000"/>
                </a:solidFill>
                <a:effectLst/>
              </a:rPr>
              <a:t> </a:t>
            </a:r>
            <a:r>
              <a:rPr lang="pl-PL" b="0" i="0" u="none" strike="noStrike" dirty="0" err="1">
                <a:solidFill>
                  <a:srgbClr val="000000"/>
                </a:solidFill>
                <a:effectLst/>
              </a:rPr>
              <a:t>Galleries</a:t>
            </a:r>
            <a:r>
              <a:rPr lang="pl-PL" b="0" i="0" u="none" strike="noStrike" dirty="0">
                <a:solidFill>
                  <a:srgbClr val="000000"/>
                </a:solidFill>
                <a:effectLst/>
              </a:rPr>
              <a:t> of Scotland w samym sercu Edynburga.</a:t>
            </a:r>
          </a:p>
          <a:p>
            <a:pPr algn="l"/>
            <a:r>
              <a:rPr lang="pl-PL" b="1" i="0" u="none" strike="noStrike" dirty="0">
                <a:solidFill>
                  <a:srgbClr val="000000"/>
                </a:solidFill>
                <a:effectLst/>
              </a:rPr>
              <a:t>Andy Goldsworthy – Dębowe przejście</a:t>
            </a:r>
          </a:p>
          <a:p>
            <a:pPr algn="l"/>
            <a:endParaRPr lang="pl-PL" b="0" i="0" u="none" strike="noStrike" dirty="0">
              <a:solidFill>
                <a:srgbClr val="000000"/>
              </a:solidFill>
              <a:effectLst/>
            </a:endParaRPr>
          </a:p>
          <a:p>
            <a:r>
              <a:rPr lang="en-US" sz="1200" dirty="0"/>
              <a:t>Ur. 1956 – </a:t>
            </a:r>
            <a:r>
              <a:rPr lang="en-US" sz="1200" dirty="0" err="1"/>
              <a:t>brytyjski</a:t>
            </a:r>
            <a:r>
              <a:rPr lang="en-US" sz="1200" dirty="0"/>
              <a:t> </a:t>
            </a:r>
            <a:r>
              <a:rPr lang="en-US" sz="1200" dirty="0" err="1"/>
              <a:t>rzeźniarz</a:t>
            </a:r>
            <a:r>
              <a:rPr lang="en-US" sz="1200" dirty="0"/>
              <a:t>, </a:t>
            </a:r>
            <a:r>
              <a:rPr lang="en-US" sz="1200" dirty="0" err="1"/>
              <a:t>fotografik</a:t>
            </a:r>
            <a:r>
              <a:rPr lang="en-US" sz="1200" dirty="0"/>
              <a:t> I </a:t>
            </a:r>
            <a:r>
              <a:rPr lang="en-US" sz="1200" dirty="0" err="1"/>
              <a:t>artysta</a:t>
            </a:r>
            <a:r>
              <a:rPr lang="en-US" sz="1200" dirty="0"/>
              <a:t> </a:t>
            </a:r>
            <a:r>
              <a:rPr lang="en-US" sz="1200" dirty="0" err="1"/>
              <a:t>mieszkający</a:t>
            </a:r>
            <a:r>
              <a:rPr lang="en-US" sz="1200" dirty="0"/>
              <a:t> w </a:t>
            </a:r>
            <a:r>
              <a:rPr lang="en-US" sz="1200" dirty="0" err="1"/>
              <a:t>Szkocji</a:t>
            </a:r>
            <a:r>
              <a:rPr lang="en-US" sz="1200" dirty="0"/>
              <a:t>, </a:t>
            </a:r>
            <a:r>
              <a:rPr lang="en-US" sz="1200" dirty="0" err="1"/>
              <a:t>którzy</a:t>
            </a:r>
            <a:r>
              <a:rPr lang="en-US" sz="1200" dirty="0"/>
              <a:t> </a:t>
            </a:r>
            <a:r>
              <a:rPr lang="en-US" sz="1200" dirty="0" err="1"/>
              <a:t>tworzy</a:t>
            </a:r>
            <a:r>
              <a:rPr lang="en-US" sz="1200" dirty="0"/>
              <a:t> </a:t>
            </a:r>
            <a:r>
              <a:rPr lang="en-US" sz="1200" dirty="0" err="1"/>
              <a:t>rzeźby</a:t>
            </a:r>
            <a:r>
              <a:rPr lang="en-US" sz="1200" dirty="0"/>
              <a:t> </a:t>
            </a:r>
            <a:r>
              <a:rPr lang="en-US" sz="1200" dirty="0" err="1"/>
              <a:t>i</a:t>
            </a:r>
            <a:r>
              <a:rPr lang="en-US" sz="1200" dirty="0"/>
              <a:t> </a:t>
            </a:r>
            <a:r>
              <a:rPr lang="en-US" sz="1200" dirty="0" err="1"/>
              <a:t>instalacje</a:t>
            </a:r>
            <a:r>
              <a:rPr lang="en-US" sz="1200" dirty="0"/>
              <a:t> w </a:t>
            </a:r>
            <a:r>
              <a:rPr lang="en-US" sz="1200" dirty="0" err="1"/>
              <a:t>przyrodzie</a:t>
            </a:r>
            <a:r>
              <a:rPr lang="en-US" sz="1200" dirty="0"/>
              <a:t>. </a:t>
            </a:r>
            <a:r>
              <a:rPr lang="en-US" sz="1200" dirty="0" err="1"/>
              <a:t>Zaliczany</a:t>
            </a:r>
            <a:r>
              <a:rPr lang="en-US" sz="1200" dirty="0"/>
              <a:t> do </a:t>
            </a:r>
            <a:r>
              <a:rPr lang="en-US" sz="1200" dirty="0" err="1"/>
              <a:t>nowej</a:t>
            </a:r>
            <a:r>
              <a:rPr lang="en-US" sz="1200" dirty="0"/>
              <a:t> </a:t>
            </a:r>
            <a:r>
              <a:rPr lang="en-US" sz="1200" dirty="0" err="1"/>
              <a:t>generacji</a:t>
            </a:r>
            <a:r>
              <a:rPr lang="en-US" sz="1200" dirty="0"/>
              <a:t> </a:t>
            </a:r>
            <a:r>
              <a:rPr lang="en-US" sz="1200" dirty="0" err="1"/>
              <a:t>artystów</a:t>
            </a:r>
            <a:r>
              <a:rPr lang="en-US" sz="1200" dirty="0"/>
              <a:t> </a:t>
            </a:r>
            <a:r>
              <a:rPr lang="en-US" sz="1200" dirty="0" err="1"/>
              <a:t>sztuki</a:t>
            </a:r>
            <a:r>
              <a:rPr lang="en-US" sz="1200" dirty="0"/>
              <a:t> </a:t>
            </a:r>
            <a:r>
              <a:rPr lang="en-US" sz="1200" dirty="0" err="1"/>
              <a:t>ziemi</a:t>
            </a:r>
            <a:r>
              <a:rPr lang="en-US" sz="1200" dirty="0"/>
              <a:t>. </a:t>
            </a:r>
            <a:r>
              <a:rPr lang="en-US" sz="1200" dirty="0" err="1"/>
              <a:t>Wykorzystując</a:t>
            </a:r>
            <a:r>
              <a:rPr lang="en-US" sz="1200" dirty="0"/>
              <a:t> </a:t>
            </a:r>
            <a:r>
              <a:rPr lang="en-US" sz="1200" dirty="0" err="1"/>
              <a:t>naturalne</a:t>
            </a:r>
            <a:r>
              <a:rPr lang="en-US" sz="1200" dirty="0"/>
              <a:t> </a:t>
            </a:r>
            <a:r>
              <a:rPr lang="en-US" sz="1200" dirty="0" err="1"/>
              <a:t>i</a:t>
            </a:r>
            <a:r>
              <a:rPr lang="en-US" sz="1200" dirty="0"/>
              <a:t> </a:t>
            </a:r>
            <a:r>
              <a:rPr lang="en-US" sz="1200" dirty="0" err="1"/>
              <a:t>znalezione</a:t>
            </a:r>
            <a:r>
              <a:rPr lang="en-US" sz="1200" dirty="0"/>
              <a:t> </a:t>
            </a:r>
            <a:r>
              <a:rPr lang="en-US" sz="1200" dirty="0" err="1"/>
              <a:t>przedmioty</a:t>
            </a:r>
            <a:r>
              <a:rPr lang="en-US" sz="1200" dirty="0"/>
              <a:t> </a:t>
            </a:r>
            <a:r>
              <a:rPr lang="en-US" sz="1200" dirty="0" err="1"/>
              <a:t>bada</a:t>
            </a:r>
            <a:r>
              <a:rPr lang="en-US" sz="1200" dirty="0"/>
              <a:t> </a:t>
            </a:r>
            <a:r>
              <a:rPr lang="en-US" sz="1200" dirty="0" err="1"/>
              <a:t>relacje</a:t>
            </a:r>
            <a:r>
              <a:rPr lang="en-US" sz="1200" dirty="0"/>
              <a:t> ze </a:t>
            </a:r>
            <a:r>
              <a:rPr lang="en-US" sz="1200" dirty="0" err="1"/>
              <a:t>środowiskiem</a:t>
            </a:r>
            <a:r>
              <a:rPr lang="en-US" sz="1200" dirty="0"/>
              <a:t>.</a:t>
            </a:r>
          </a:p>
          <a:p>
            <a:endParaRPr lang="en-US" sz="1200" dirty="0"/>
          </a:p>
          <a:p>
            <a:r>
              <a:rPr lang="en-US" sz="1200" dirty="0"/>
              <a:t>W </a:t>
            </a:r>
            <a:r>
              <a:rPr lang="en-US" sz="1200" dirty="0" err="1"/>
              <a:t>wieku</a:t>
            </a:r>
            <a:r>
              <a:rPr lang="en-US" sz="1200" dirty="0"/>
              <a:t> </a:t>
            </a:r>
            <a:r>
              <a:rPr lang="en-US" sz="1200" dirty="0" err="1"/>
              <a:t>lat</a:t>
            </a:r>
            <a:r>
              <a:rPr lang="en-US" sz="1200" dirty="0"/>
              <a:t> 13 </a:t>
            </a:r>
            <a:r>
              <a:rPr lang="en-US" sz="1200" dirty="0" err="1"/>
              <a:t>pracował</a:t>
            </a:r>
            <a:r>
              <a:rPr lang="en-US" sz="1200" dirty="0"/>
              <a:t> w </a:t>
            </a:r>
            <a:r>
              <a:rPr lang="en-US" sz="1200" dirty="0" err="1"/>
              <a:t>gospodarstwach</a:t>
            </a:r>
            <a:r>
              <a:rPr lang="en-US" sz="1200" dirty="0"/>
              <a:t> </a:t>
            </a:r>
            <a:r>
              <a:rPr lang="en-US" sz="1200" dirty="0" err="1"/>
              <a:t>rolniczych</a:t>
            </a:r>
            <a:r>
              <a:rPr lang="en-US" sz="1200" dirty="0"/>
              <a:t> </a:t>
            </a:r>
            <a:r>
              <a:rPr lang="en-US" sz="1200" dirty="0" err="1"/>
              <a:t>jako</a:t>
            </a:r>
            <a:r>
              <a:rPr lang="en-US" sz="1200" dirty="0"/>
              <a:t> </a:t>
            </a:r>
            <a:r>
              <a:rPr lang="en-US" sz="1200" dirty="0" err="1"/>
              <a:t>robotnik</a:t>
            </a:r>
            <a:r>
              <a:rPr lang="en-US" sz="1200" dirty="0"/>
              <a:t> </a:t>
            </a:r>
            <a:r>
              <a:rPr lang="en-US" sz="1200" dirty="0" err="1"/>
              <a:t>rolny</a:t>
            </a:r>
            <a:r>
              <a:rPr lang="en-US" sz="1200" dirty="0"/>
              <a:t> </a:t>
            </a:r>
            <a:r>
              <a:rPr lang="en-US" sz="1200" dirty="0" err="1"/>
              <a:t>i</a:t>
            </a:r>
            <a:r>
              <a:rPr lang="en-US" sz="1200" dirty="0"/>
              <a:t> </a:t>
            </a:r>
            <a:r>
              <a:rPr lang="en-US" sz="1200" dirty="0" err="1"/>
              <a:t>już</a:t>
            </a:r>
            <a:r>
              <a:rPr lang="en-US" sz="1200" dirty="0"/>
              <a:t> </a:t>
            </a:r>
            <a:r>
              <a:rPr lang="en-US" sz="1200" dirty="0" err="1"/>
              <a:t>wtedy</a:t>
            </a:r>
            <a:r>
              <a:rPr lang="en-US" sz="1200" dirty="0"/>
              <a:t> </a:t>
            </a:r>
            <a:r>
              <a:rPr lang="en-US" sz="1200" dirty="0" err="1"/>
              <a:t>zaczynał</a:t>
            </a:r>
            <a:r>
              <a:rPr lang="en-US" sz="1200" dirty="0"/>
              <a:t> </a:t>
            </a:r>
            <a:r>
              <a:rPr lang="en-US" sz="1200" dirty="0" err="1"/>
              <a:t>łączyć</a:t>
            </a:r>
            <a:r>
              <a:rPr lang="en-US" sz="1200" dirty="0"/>
              <a:t> </a:t>
            </a:r>
            <a:r>
              <a:rPr lang="en-US" sz="1200" dirty="0" err="1"/>
              <a:t>rutynowe</a:t>
            </a:r>
            <a:r>
              <a:rPr lang="en-US" sz="1200" dirty="0"/>
              <a:t> </a:t>
            </a:r>
            <a:r>
              <a:rPr lang="en-US" sz="1200" dirty="0" err="1"/>
              <a:t>prace</a:t>
            </a:r>
            <a:r>
              <a:rPr lang="en-US" sz="1200" dirty="0"/>
              <a:t> w </a:t>
            </a:r>
            <a:r>
              <a:rPr lang="en-US" sz="1200" dirty="0" err="1"/>
              <a:t>gospodarstwie</a:t>
            </a:r>
            <a:r>
              <a:rPr lang="en-US" sz="1200" dirty="0"/>
              <a:t> z </a:t>
            </a:r>
            <a:r>
              <a:rPr lang="en-US" sz="1200" dirty="0" err="1"/>
              <a:t>próbami</a:t>
            </a:r>
            <a:r>
              <a:rPr lang="en-US" sz="1200" dirty="0"/>
              <a:t> </a:t>
            </a:r>
            <a:r>
              <a:rPr lang="en-US" sz="1200" dirty="0" err="1"/>
              <a:t>tworzenia</a:t>
            </a:r>
            <a:r>
              <a:rPr lang="en-US" sz="1200" dirty="0"/>
              <a:t> </a:t>
            </a:r>
            <a:r>
              <a:rPr lang="en-US" sz="1200" dirty="0" err="1"/>
              <a:t>rzeźb</a:t>
            </a:r>
            <a:r>
              <a:rPr lang="en-US" sz="1200" dirty="0"/>
              <a:t>. </a:t>
            </a:r>
          </a:p>
          <a:p>
            <a:r>
              <a:rPr lang="en-US" sz="1200" dirty="0"/>
              <a:t>“</a:t>
            </a:r>
            <a:r>
              <a:rPr lang="en-US" sz="1200" dirty="0" err="1"/>
              <a:t>Wiele</a:t>
            </a:r>
            <a:r>
              <a:rPr lang="en-US" sz="1200" dirty="0"/>
              <a:t> z </a:t>
            </a:r>
            <a:r>
              <a:rPr lang="en-US" sz="1200" dirty="0" err="1"/>
              <a:t>moich</a:t>
            </a:r>
            <a:r>
              <a:rPr lang="en-US" sz="1200" dirty="0"/>
              <a:t> </a:t>
            </a:r>
            <a:r>
              <a:rPr lang="en-US" sz="1200" dirty="0" err="1"/>
              <a:t>prac</a:t>
            </a:r>
            <a:r>
              <a:rPr lang="en-US" sz="1200" dirty="0"/>
              <a:t> jest jak </a:t>
            </a:r>
            <a:r>
              <a:rPr lang="en-US" sz="1200" dirty="0" err="1"/>
              <a:t>zbieranie</a:t>
            </a:r>
            <a:r>
              <a:rPr lang="en-US" sz="1200" dirty="0"/>
              <a:t> </a:t>
            </a:r>
            <a:r>
              <a:rPr lang="en-US" sz="1200" dirty="0" err="1"/>
              <a:t>ziemniaków</a:t>
            </a:r>
            <a:r>
              <a:rPr lang="en-US" sz="1200" dirty="0"/>
              <a:t>, </a:t>
            </a:r>
            <a:r>
              <a:rPr lang="en-US" sz="1200" dirty="0" err="1"/>
              <a:t>musisz</a:t>
            </a:r>
            <a:r>
              <a:rPr lang="en-US" sz="1200" dirty="0"/>
              <a:t> </a:t>
            </a:r>
            <a:r>
              <a:rPr lang="en-US" sz="1200" dirty="0" err="1"/>
              <a:t>tylko</a:t>
            </a:r>
            <a:r>
              <a:rPr lang="en-US" sz="1200" dirty="0"/>
              <a:t> </a:t>
            </a:r>
            <a:r>
              <a:rPr lang="en-US" sz="1200" dirty="0" err="1"/>
              <a:t>wpaść</a:t>
            </a:r>
            <a:r>
              <a:rPr lang="en-US" sz="1200" dirty="0"/>
              <a:t> w ten </a:t>
            </a:r>
            <a:r>
              <a:rPr lang="en-US" sz="1200" dirty="0" err="1"/>
              <a:t>rytm</a:t>
            </a:r>
            <a:r>
              <a:rPr lang="en-US" sz="1200" dirty="0"/>
              <a:t>.” </a:t>
            </a:r>
            <a:r>
              <a:rPr lang="en-US" sz="1200" dirty="0" err="1"/>
              <a:t>Obecnie</a:t>
            </a:r>
            <a:r>
              <a:rPr lang="en-US" sz="1200" dirty="0"/>
              <a:t> jest </a:t>
            </a:r>
            <a:r>
              <a:rPr lang="en-US" sz="1200" dirty="0" err="1"/>
              <a:t>profesorem</a:t>
            </a:r>
            <a:r>
              <a:rPr lang="en-US" sz="1200" dirty="0"/>
              <a:t> </a:t>
            </a:r>
            <a:r>
              <a:rPr lang="en-US" sz="1200" dirty="0" err="1"/>
              <a:t>na</a:t>
            </a:r>
            <a:r>
              <a:rPr lang="en-US" sz="1200" dirty="0"/>
              <a:t> Cornell University w USA. </a:t>
            </a:r>
          </a:p>
          <a:p>
            <a:endParaRPr lang="en-US" sz="1200" dirty="0"/>
          </a:p>
          <a:p>
            <a:r>
              <a:rPr lang="en-US" sz="1200" dirty="0"/>
              <a:t>W 2001 </a:t>
            </a:r>
            <a:r>
              <a:rPr lang="en-US" sz="1200" dirty="0" err="1"/>
              <a:t>roku</a:t>
            </a:r>
            <a:r>
              <a:rPr lang="en-US" sz="1200" dirty="0"/>
              <a:t> </a:t>
            </a:r>
            <a:r>
              <a:rPr lang="en-US" sz="1200" dirty="0" err="1"/>
              <a:t>reżyser</a:t>
            </a:r>
            <a:r>
              <a:rPr lang="en-US" sz="1200" dirty="0"/>
              <a:t> Thomas </a:t>
            </a:r>
            <a:r>
              <a:rPr lang="en-US" sz="1200" dirty="0" err="1"/>
              <a:t>Riedelsheimer</a:t>
            </a:r>
            <a:r>
              <a:rPr lang="en-US" sz="1200" dirty="0"/>
              <a:t> </a:t>
            </a:r>
            <a:r>
              <a:rPr lang="en-US" sz="1200" dirty="0" err="1"/>
              <a:t>nakręcił</a:t>
            </a:r>
            <a:r>
              <a:rPr lang="en-US" sz="1200" dirty="0"/>
              <a:t> o nim </a:t>
            </a:r>
            <a:r>
              <a:rPr lang="en-US" sz="1200" dirty="0" err="1"/>
              <a:t>dokumentalny</a:t>
            </a:r>
            <a:r>
              <a:rPr lang="en-US" sz="1200" dirty="0"/>
              <a:t> film </a:t>
            </a:r>
            <a:r>
              <a:rPr lang="en-US" sz="1200" dirty="0" err="1"/>
              <a:t>fabularny</a:t>
            </a:r>
            <a:r>
              <a:rPr lang="en-US" sz="1200" dirty="0"/>
              <a:t> “Rivers and Tides”. </a:t>
            </a:r>
          </a:p>
          <a:p>
            <a:endParaRPr lang="en-US" sz="1200" dirty="0"/>
          </a:p>
          <a:p>
            <a:r>
              <a:rPr lang="en-US" sz="1200" dirty="0" err="1"/>
              <a:t>Materiały</a:t>
            </a:r>
            <a:r>
              <a:rPr lang="en-US" sz="1200" dirty="0"/>
              <a:t> </a:t>
            </a:r>
            <a:r>
              <a:rPr lang="en-US" sz="1200" dirty="0" err="1"/>
              <a:t>wykorzystywane</a:t>
            </a:r>
            <a:r>
              <a:rPr lang="en-US" sz="1200" dirty="0"/>
              <a:t> </a:t>
            </a:r>
            <a:r>
              <a:rPr lang="en-US" sz="1200" dirty="0" err="1"/>
              <a:t>przez</a:t>
            </a:r>
            <a:r>
              <a:rPr lang="en-US" sz="1200" dirty="0"/>
              <a:t> </a:t>
            </a:r>
            <a:r>
              <a:rPr lang="en-US" sz="1200" dirty="0" err="1"/>
              <a:t>Andy’ego</a:t>
            </a:r>
            <a:r>
              <a:rPr lang="en-US" sz="1200" dirty="0"/>
              <a:t> Goldsworthy </a:t>
            </a:r>
            <a:r>
              <a:rPr lang="en-US" sz="1200" dirty="0" err="1"/>
              <a:t>przy</a:t>
            </a:r>
            <a:r>
              <a:rPr lang="en-US" sz="1200" dirty="0"/>
              <a:t> </a:t>
            </a:r>
            <a:r>
              <a:rPr lang="en-US" sz="1200" dirty="0" err="1"/>
              <a:t>tworzeniu</a:t>
            </a:r>
            <a:r>
              <a:rPr lang="en-US" sz="1200" dirty="0"/>
              <a:t> </a:t>
            </a:r>
            <a:r>
              <a:rPr lang="en-US" sz="1200" dirty="0" err="1"/>
              <a:t>sztuki</a:t>
            </a:r>
            <a:r>
              <a:rPr lang="en-US" sz="1200" dirty="0"/>
              <a:t> </a:t>
            </a:r>
            <a:r>
              <a:rPr lang="en-US" sz="1200" dirty="0" err="1"/>
              <a:t>często</a:t>
            </a:r>
            <a:r>
              <a:rPr lang="en-US" sz="1200" dirty="0"/>
              <a:t> </a:t>
            </a:r>
            <a:r>
              <a:rPr lang="en-US" sz="1200" dirty="0" err="1"/>
              <a:t>zawierają</a:t>
            </a:r>
            <a:r>
              <a:rPr lang="en-US" sz="1200" dirty="0"/>
              <a:t> </a:t>
            </a:r>
            <a:r>
              <a:rPr lang="en-US" sz="1200" dirty="0" err="1"/>
              <a:t>jaskrawo</a:t>
            </a:r>
            <a:r>
              <a:rPr lang="en-US" sz="1200" dirty="0"/>
              <a:t> </a:t>
            </a:r>
            <a:r>
              <a:rPr lang="en-US" sz="1200" dirty="0" err="1"/>
              <a:t>kolorowe</a:t>
            </a:r>
            <a:r>
              <a:rPr lang="en-US" sz="1200" dirty="0"/>
              <a:t> </a:t>
            </a:r>
            <a:r>
              <a:rPr lang="en-US" sz="1200" dirty="0" err="1"/>
              <a:t>kwiaty</a:t>
            </a:r>
            <a:r>
              <a:rPr lang="en-US" sz="1200" dirty="0"/>
              <a:t>, </a:t>
            </a:r>
            <a:r>
              <a:rPr lang="en-US" sz="1200" dirty="0" err="1"/>
              <a:t>sople</a:t>
            </a:r>
            <a:r>
              <a:rPr lang="en-US" sz="1200" dirty="0"/>
              <a:t> </a:t>
            </a:r>
            <a:r>
              <a:rPr lang="en-US" sz="1200" dirty="0" err="1"/>
              <a:t>lodu</a:t>
            </a:r>
            <a:r>
              <a:rPr lang="en-US" sz="1200" dirty="0"/>
              <a:t>, </a:t>
            </a:r>
            <a:r>
              <a:rPr lang="en-US" sz="1200" dirty="0" err="1"/>
              <a:t>liście</a:t>
            </a:r>
            <a:r>
              <a:rPr lang="en-US" sz="1200" dirty="0"/>
              <a:t>, </a:t>
            </a:r>
            <a:r>
              <a:rPr lang="en-US" sz="1200" dirty="0" err="1"/>
              <a:t>błoto</a:t>
            </a:r>
            <a:r>
              <a:rPr lang="en-US" sz="1200" dirty="0"/>
              <a:t>, </a:t>
            </a:r>
            <a:r>
              <a:rPr lang="en-US" sz="1200" dirty="0" err="1"/>
              <a:t>śnieg</a:t>
            </a:r>
            <a:r>
              <a:rPr lang="en-US" sz="1200" dirty="0"/>
              <a:t>, </a:t>
            </a:r>
            <a:r>
              <a:rPr lang="en-US" sz="1200" dirty="0" err="1"/>
              <a:t>kamienie</a:t>
            </a:r>
            <a:r>
              <a:rPr lang="en-US" sz="1200" dirty="0"/>
              <a:t>, </a:t>
            </a:r>
            <a:r>
              <a:rPr lang="en-US" sz="1200" dirty="0" err="1"/>
              <a:t>gałęzie</a:t>
            </a:r>
            <a:r>
              <a:rPr lang="en-US" sz="1200" dirty="0"/>
              <a:t> </a:t>
            </a:r>
            <a:r>
              <a:rPr lang="en-US" sz="1200" dirty="0" err="1"/>
              <a:t>i</a:t>
            </a:r>
            <a:r>
              <a:rPr lang="en-US" sz="1200" dirty="0"/>
              <a:t> </a:t>
            </a:r>
            <a:r>
              <a:rPr lang="en-US" sz="1200" dirty="0" err="1"/>
              <a:t>ciernie</a:t>
            </a:r>
            <a:r>
              <a:rPr lang="en-US" sz="1200" dirty="0"/>
              <a:t>. </a:t>
            </a:r>
          </a:p>
          <a:p>
            <a:endParaRPr lang="en-US" sz="1200" dirty="0"/>
          </a:p>
          <a:p>
            <a:r>
              <a:rPr lang="en-US" sz="1200" dirty="0"/>
              <a:t>“</a:t>
            </a:r>
            <a:r>
              <a:rPr lang="en-US" sz="1200" dirty="0" err="1"/>
              <a:t>Myślę</a:t>
            </a:r>
            <a:r>
              <a:rPr lang="en-US" sz="1200" dirty="0"/>
              <a:t>, </a:t>
            </a:r>
            <a:r>
              <a:rPr lang="en-US" sz="1200" dirty="0" err="1"/>
              <a:t>że</a:t>
            </a:r>
            <a:r>
              <a:rPr lang="en-US" sz="1200" dirty="0"/>
              <a:t> </a:t>
            </a:r>
            <a:r>
              <a:rPr lang="en-US" sz="1200" dirty="0" err="1"/>
              <a:t>potrzeba</a:t>
            </a:r>
            <a:r>
              <a:rPr lang="en-US" sz="1200" dirty="0"/>
              <a:t> </a:t>
            </a:r>
            <a:r>
              <a:rPr lang="en-US" sz="1200" dirty="0" err="1"/>
              <a:t>dużo</a:t>
            </a:r>
            <a:r>
              <a:rPr lang="en-US" sz="1200" dirty="0"/>
              <a:t> </a:t>
            </a:r>
            <a:r>
              <a:rPr lang="en-US" sz="1200" dirty="0" err="1"/>
              <a:t>odwagi</a:t>
            </a:r>
            <a:r>
              <a:rPr lang="en-US" sz="1200" dirty="0"/>
              <a:t> aby </a:t>
            </a:r>
            <a:r>
              <a:rPr lang="en-US" sz="1200" dirty="0" err="1"/>
              <a:t>tworzyć</a:t>
            </a:r>
            <a:r>
              <a:rPr lang="en-US" sz="1200" dirty="0"/>
              <a:t> </a:t>
            </a:r>
            <a:r>
              <a:rPr lang="en-US" sz="1200" dirty="0" err="1"/>
              <a:t>sztukę</a:t>
            </a:r>
            <a:r>
              <a:rPr lang="en-US" sz="1200" dirty="0"/>
              <a:t> z </a:t>
            </a:r>
            <a:r>
              <a:rPr lang="en-US" sz="1200" dirty="0" err="1"/>
              <a:t>kwiatów</a:t>
            </a:r>
            <a:r>
              <a:rPr lang="en-US" sz="1200" dirty="0"/>
              <a:t> </a:t>
            </a:r>
            <a:r>
              <a:rPr lang="en-US" sz="1200" dirty="0" err="1"/>
              <a:t>i</a:t>
            </a:r>
            <a:r>
              <a:rPr lang="en-US" sz="1200" dirty="0"/>
              <a:t> </a:t>
            </a:r>
            <a:r>
              <a:rPr lang="en-US" sz="1200" dirty="0" err="1"/>
              <a:t>liści</a:t>
            </a:r>
            <a:r>
              <a:rPr lang="en-US" sz="1200" dirty="0"/>
              <a:t>”.” </a:t>
            </a:r>
          </a:p>
          <a:p>
            <a:r>
              <a:rPr lang="en-US" sz="1200" dirty="0" err="1"/>
              <a:t>Swoje</a:t>
            </a:r>
            <a:r>
              <a:rPr lang="en-US" sz="1200" dirty="0"/>
              <a:t> </a:t>
            </a:r>
            <a:r>
              <a:rPr lang="en-US" sz="1200" dirty="0" err="1"/>
              <a:t>ulotne</a:t>
            </a:r>
            <a:r>
              <a:rPr lang="en-US" sz="1200" dirty="0"/>
              <a:t> </a:t>
            </a:r>
            <a:r>
              <a:rPr lang="en-US" sz="1200" dirty="0" err="1"/>
              <a:t>rzeźby</a:t>
            </a:r>
            <a:r>
              <a:rPr lang="en-US" sz="1200" dirty="0"/>
              <a:t> </a:t>
            </a:r>
            <a:r>
              <a:rPr lang="en-US" sz="1200" dirty="0" err="1"/>
              <a:t>tworzy</a:t>
            </a:r>
            <a:r>
              <a:rPr lang="en-US" sz="1200" dirty="0"/>
              <a:t> </a:t>
            </a:r>
            <a:r>
              <a:rPr lang="en-US" sz="1200" dirty="0" err="1"/>
              <a:t>gołymi</a:t>
            </a:r>
            <a:r>
              <a:rPr lang="en-US" sz="1200" dirty="0"/>
              <a:t> </a:t>
            </a:r>
            <a:r>
              <a:rPr lang="en-US" sz="1200" dirty="0" err="1"/>
              <a:t>rękami</a:t>
            </a:r>
            <a:r>
              <a:rPr lang="en-US" sz="1200" dirty="0"/>
              <a:t>, </a:t>
            </a:r>
            <a:r>
              <a:rPr lang="en-US" sz="1200" dirty="0" err="1"/>
              <a:t>czasem</a:t>
            </a:r>
            <a:r>
              <a:rPr lang="en-US" sz="1200" dirty="0"/>
              <a:t> </a:t>
            </a:r>
            <a:r>
              <a:rPr lang="en-US" sz="1200" dirty="0" err="1"/>
              <a:t>zębami</a:t>
            </a:r>
            <a:r>
              <a:rPr lang="en-US" sz="1200" dirty="0"/>
              <a:t> </a:t>
            </a:r>
            <a:r>
              <a:rPr lang="en-US" sz="1200" dirty="0" err="1"/>
              <a:t>i</a:t>
            </a:r>
            <a:r>
              <a:rPr lang="en-US" sz="1200" dirty="0"/>
              <a:t> </a:t>
            </a:r>
            <a:r>
              <a:rPr lang="en-US" sz="1200" dirty="0" err="1"/>
              <a:t>znalezionymi</a:t>
            </a:r>
            <a:r>
              <a:rPr lang="en-US" sz="1200" dirty="0"/>
              <a:t> </a:t>
            </a:r>
            <a:r>
              <a:rPr lang="en-US" sz="1200" dirty="0" err="1"/>
              <a:t>narzędziami</a:t>
            </a:r>
            <a:r>
              <a:rPr lang="en-US" sz="1200" dirty="0"/>
              <a:t>. </a:t>
            </a:r>
          </a:p>
          <a:p>
            <a:endParaRPr lang="en-US" sz="1200" dirty="0"/>
          </a:p>
          <a:p>
            <a:r>
              <a:rPr lang="en-US" sz="1200" dirty="0"/>
              <a:t>Do </a:t>
            </a:r>
            <a:r>
              <a:rPr lang="en-US" sz="1200" dirty="0" err="1"/>
              <a:t>niektórych</a:t>
            </a:r>
            <a:r>
              <a:rPr lang="en-US" sz="1200" dirty="0"/>
              <a:t> </a:t>
            </a:r>
            <a:r>
              <a:rPr lang="en-US" sz="1200" dirty="0" err="1"/>
              <a:t>stałych</a:t>
            </a:r>
            <a:r>
              <a:rPr lang="en-US" sz="1200" dirty="0"/>
              <a:t> </a:t>
            </a:r>
            <a:r>
              <a:rPr lang="en-US" sz="1200" dirty="0" err="1"/>
              <a:t>rzeźb</a:t>
            </a:r>
            <a:r>
              <a:rPr lang="en-US" sz="1200" dirty="0"/>
              <a:t>, jak “</a:t>
            </a:r>
            <a:r>
              <a:rPr lang="en-US" sz="1200" dirty="0" err="1"/>
              <a:t>Dach</a:t>
            </a:r>
            <a:r>
              <a:rPr lang="en-US" sz="1200" dirty="0"/>
              <a:t>”, “</a:t>
            </a:r>
            <a:r>
              <a:rPr lang="en-US" sz="1200" dirty="0" err="1"/>
              <a:t>Kamienna</a:t>
            </a:r>
            <a:r>
              <a:rPr lang="en-US" sz="1200" dirty="0"/>
              <a:t> </a:t>
            </a:r>
            <a:r>
              <a:rPr lang="en-US" sz="1200" dirty="0" err="1"/>
              <a:t>rzeka</a:t>
            </a:r>
            <a:r>
              <a:rPr lang="en-US" sz="1200" dirty="0"/>
              <a:t>”, ”</a:t>
            </a:r>
            <a:r>
              <a:rPr lang="en-US" sz="1200" dirty="0" err="1"/>
              <a:t>Ścieżka</a:t>
            </a:r>
            <a:r>
              <a:rPr lang="en-US" sz="1200" dirty="0"/>
              <a:t> w </a:t>
            </a:r>
            <a:r>
              <a:rPr lang="en-US" sz="1200" dirty="0" err="1"/>
              <a:t>świetle</a:t>
            </a:r>
            <a:r>
              <a:rPr lang="en-US" sz="1200" dirty="0"/>
              <a:t> </a:t>
            </a:r>
            <a:r>
              <a:rPr lang="en-US" sz="1200" dirty="0" err="1"/>
              <a:t>księżyca</a:t>
            </a:r>
            <a:r>
              <a:rPr lang="en-US" sz="1200" dirty="0"/>
              <a:t>” I “</a:t>
            </a:r>
            <a:r>
              <a:rPr lang="en-US" sz="1200" dirty="0" err="1"/>
              <a:t>Kamienie</a:t>
            </a:r>
            <a:r>
              <a:rPr lang="en-US" sz="1200" dirty="0"/>
              <a:t> </a:t>
            </a:r>
            <a:r>
              <a:rPr lang="en-US" sz="1200" dirty="0" err="1"/>
              <a:t>wapienne</a:t>
            </a:r>
            <a:r>
              <a:rPr lang="en-US" sz="1200" dirty="0"/>
              <a:t>” </a:t>
            </a:r>
            <a:r>
              <a:rPr lang="en-US" sz="1200" dirty="0" err="1"/>
              <a:t>różnież</a:t>
            </a:r>
            <a:r>
              <a:rPr lang="en-US" sz="1200" dirty="0"/>
              <a:t> </a:t>
            </a:r>
            <a:r>
              <a:rPr lang="en-US" sz="1200" dirty="0" err="1"/>
              <a:t>używał</a:t>
            </a:r>
            <a:r>
              <a:rPr lang="en-US" sz="1200" dirty="0"/>
              <a:t> </a:t>
            </a:r>
            <a:r>
              <a:rPr lang="en-US" sz="1200" dirty="0" err="1"/>
              <a:t>maszyn</a:t>
            </a:r>
            <a:endParaRPr lang="en-US" sz="1200" dirty="0"/>
          </a:p>
          <a:p>
            <a:pPr algn="l"/>
            <a:endParaRPr lang="pl-PL" b="0" i="0" u="none" strike="noStrike" dirty="0">
              <a:solidFill>
                <a:srgbClr val="000000"/>
              </a:solidFill>
              <a:effectLst/>
            </a:endParaRPr>
          </a:p>
          <a:p>
            <a:pPr algn="l"/>
            <a:r>
              <a:rPr lang="pl-PL" b="0" i="0" u="none" strike="noStrike" dirty="0">
                <a:solidFill>
                  <a:srgbClr val="000000"/>
                </a:solidFill>
                <a:effectLst/>
              </a:rPr>
              <a:t>Goldsworthy jest uznawany na całym świecie za swoją twórczość z wykorzystaniem naturalnych materiałów, takich jak glina, kamienie, trzciny, gałęzie, liście, śnieg i lód. Przez pięćdziesiąt lat stworzył unikalny i niezwykle wpływowy dorobek artystyczny, który mówi o naszej relacji z ziemią.</a:t>
            </a:r>
          </a:p>
          <a:p>
            <a:pPr algn="l"/>
            <a:endParaRPr lang="pl-PL" b="0" i="0" u="none" strike="noStrike" dirty="0">
              <a:solidFill>
                <a:srgbClr val="000000"/>
              </a:solidFill>
              <a:effectLst/>
            </a:endParaRPr>
          </a:p>
          <a:p>
            <a:pPr algn="l"/>
            <a:r>
              <a:rPr lang="pl-PL" b="0" i="0" u="none" strike="noStrike" dirty="0">
                <a:solidFill>
                  <a:srgbClr val="000000"/>
                </a:solidFill>
                <a:effectLst/>
              </a:rPr>
              <a:t>Choć Andy Goldsworthy jest jednym z najbardziej cenionych artystów współczesnych, jego prace rzadko można oglądać na wystawach. Zrealizował projekty plenerowe na całym świecie — od kręgu polarnego po Tasmanię — ale udział jego prac w muzealnych ekspozycjach należy do rzadkości.</a:t>
            </a:r>
          </a:p>
        </p:txBody>
      </p:sp>
      <p:sp>
        <p:nvSpPr>
          <p:cNvPr id="4" name="Symbol zastępczy numeru slajdu 3"/>
          <p:cNvSpPr>
            <a:spLocks noGrp="1"/>
          </p:cNvSpPr>
          <p:nvPr>
            <p:ph type="sldNum" sz="quarter" idx="5"/>
          </p:nvPr>
        </p:nvSpPr>
        <p:spPr/>
        <p:txBody>
          <a:bodyPr/>
          <a:lstStyle/>
          <a:p>
            <a:fld id="{4DD77EF2-3562-B34A-BB0B-223CE15122DD}" type="slidenum">
              <a:rPr lang="en-US" smtClean="0"/>
              <a:t>10</a:t>
            </a:fld>
            <a:endParaRPr lang="en-US"/>
          </a:p>
        </p:txBody>
      </p:sp>
    </p:spTree>
    <p:extLst>
      <p:ext uri="{BB962C8B-B14F-4D97-AF65-F5344CB8AC3E}">
        <p14:creationId xmlns:p14="http://schemas.microsoft.com/office/powerpoint/2010/main" val="32796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464BBF-6239-18D9-789A-1BE53E4D854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a:p>
        </p:txBody>
      </p:sp>
      <p:sp>
        <p:nvSpPr>
          <p:cNvPr id="3" name="Podtytuł 2">
            <a:extLst>
              <a:ext uri="{FF2B5EF4-FFF2-40B4-BE49-F238E27FC236}">
                <a16:creationId xmlns:a16="http://schemas.microsoft.com/office/drawing/2014/main" id="{42727AF9-D574-D87B-F0CA-FBAF41A58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Symbol zastępczy daty 3">
            <a:extLst>
              <a:ext uri="{FF2B5EF4-FFF2-40B4-BE49-F238E27FC236}">
                <a16:creationId xmlns:a16="http://schemas.microsoft.com/office/drawing/2014/main" id="{5D31063E-61BF-9CF7-AB76-8D3FA3A1928D}"/>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5" name="Symbol zastępczy stopki 4">
            <a:extLst>
              <a:ext uri="{FF2B5EF4-FFF2-40B4-BE49-F238E27FC236}">
                <a16:creationId xmlns:a16="http://schemas.microsoft.com/office/drawing/2014/main" id="{57923693-1B92-F1BD-2959-30D71DCE7912}"/>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C0B2AC5C-A909-720E-785E-AB459FC662D8}"/>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182782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F0D201-5E03-C085-D361-4B02BC2BDE8F}"/>
              </a:ext>
            </a:extLst>
          </p:cNvPr>
          <p:cNvSpPr>
            <a:spLocks noGrp="1"/>
          </p:cNvSpPr>
          <p:nvPr>
            <p:ph type="title"/>
          </p:nvPr>
        </p:nvSpPr>
        <p:spPr/>
        <p:txBody>
          <a:bodyPr/>
          <a:lstStyle/>
          <a:p>
            <a:r>
              <a:rPr lang="pl-PL"/>
              <a:t>Kliknij, aby edytować styl</a:t>
            </a:r>
            <a:endParaRPr lang="en-US"/>
          </a:p>
        </p:txBody>
      </p:sp>
      <p:sp>
        <p:nvSpPr>
          <p:cNvPr id="3" name="Symbol zastępczy tytułu pionowego 2">
            <a:extLst>
              <a:ext uri="{FF2B5EF4-FFF2-40B4-BE49-F238E27FC236}">
                <a16:creationId xmlns:a16="http://schemas.microsoft.com/office/drawing/2014/main" id="{D37CABF7-4FFB-5EB6-9716-AD0865A88CD0}"/>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BA1F65B2-6D10-01A2-2603-E259F84CE40A}"/>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5" name="Symbol zastępczy stopki 4">
            <a:extLst>
              <a:ext uri="{FF2B5EF4-FFF2-40B4-BE49-F238E27FC236}">
                <a16:creationId xmlns:a16="http://schemas.microsoft.com/office/drawing/2014/main" id="{4DFA605F-4674-26C7-54C6-45558CDA7F14}"/>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D3738358-0183-5465-6988-D4C9583CA91D}"/>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656706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65FCB2AC-AE12-9776-4D06-E8D3B2E9F928}"/>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US"/>
          </a:p>
        </p:txBody>
      </p:sp>
      <p:sp>
        <p:nvSpPr>
          <p:cNvPr id="3" name="Symbol zastępczy tytułu pionowego 2">
            <a:extLst>
              <a:ext uri="{FF2B5EF4-FFF2-40B4-BE49-F238E27FC236}">
                <a16:creationId xmlns:a16="http://schemas.microsoft.com/office/drawing/2014/main" id="{16C70009-DFD9-11C1-DB3A-F66C5FF81782}"/>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79AAE104-BB0B-4692-CE5F-83EC8228361A}"/>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5" name="Symbol zastępczy stopki 4">
            <a:extLst>
              <a:ext uri="{FF2B5EF4-FFF2-40B4-BE49-F238E27FC236}">
                <a16:creationId xmlns:a16="http://schemas.microsoft.com/office/drawing/2014/main" id="{900E5BCB-45E1-16E9-8643-49DEED934217}"/>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0FF742A1-18E0-4214-D7C3-45FDB3114067}"/>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10184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446517-E114-394E-D30B-BC3F2575F2F4}"/>
              </a:ext>
            </a:extLst>
          </p:cNvPr>
          <p:cNvSpPr>
            <a:spLocks noGrp="1"/>
          </p:cNvSpPr>
          <p:nvPr>
            <p:ph type="title"/>
          </p:nvPr>
        </p:nvSpPr>
        <p:spPr/>
        <p:txBody>
          <a:body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BDEEDDFB-292F-804C-63E3-4CD5A6BA064E}"/>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36CE09CC-7EC8-78FC-F531-8313475C851F}"/>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5" name="Symbol zastępczy stopki 4">
            <a:extLst>
              <a:ext uri="{FF2B5EF4-FFF2-40B4-BE49-F238E27FC236}">
                <a16:creationId xmlns:a16="http://schemas.microsoft.com/office/drawing/2014/main" id="{2AF9FFE7-4864-A757-DE01-B9A6A93CE412}"/>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45C1DF8C-F0EE-27FD-CE33-C73DDC1A8ED4}"/>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157553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FB2EDF-1310-41C4-E055-2EBB8F517084}"/>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a:p>
        </p:txBody>
      </p:sp>
      <p:sp>
        <p:nvSpPr>
          <p:cNvPr id="3" name="Symbol zastępczy tekstu 2">
            <a:extLst>
              <a:ext uri="{FF2B5EF4-FFF2-40B4-BE49-F238E27FC236}">
                <a16:creationId xmlns:a16="http://schemas.microsoft.com/office/drawing/2014/main" id="{6A535475-9160-E6F5-F5BF-0AB25EDF46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6D63DDB6-8E9F-956B-5228-DB2D4F73AF2C}"/>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5" name="Symbol zastępczy stopki 4">
            <a:extLst>
              <a:ext uri="{FF2B5EF4-FFF2-40B4-BE49-F238E27FC236}">
                <a16:creationId xmlns:a16="http://schemas.microsoft.com/office/drawing/2014/main" id="{090BEDC4-C6FC-C9E2-A7A1-2FBA076D3B79}"/>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AF853F82-077D-E319-AC08-22B697F6E7A1}"/>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1623583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F6B745-1300-5E7A-D08F-C504ACAB0C17}"/>
              </a:ext>
            </a:extLst>
          </p:cNvPr>
          <p:cNvSpPr>
            <a:spLocks noGrp="1"/>
          </p:cNvSpPr>
          <p:nvPr>
            <p:ph type="title"/>
          </p:nvPr>
        </p:nvSpPr>
        <p:spPr/>
        <p:txBody>
          <a:body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952984F4-38CD-A959-92DE-2C1D807C48C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zawartości 3">
            <a:extLst>
              <a:ext uri="{FF2B5EF4-FFF2-40B4-BE49-F238E27FC236}">
                <a16:creationId xmlns:a16="http://schemas.microsoft.com/office/drawing/2014/main" id="{858779D2-8DBF-8258-F9DB-2C2B04D6FBB9}"/>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daty 4">
            <a:extLst>
              <a:ext uri="{FF2B5EF4-FFF2-40B4-BE49-F238E27FC236}">
                <a16:creationId xmlns:a16="http://schemas.microsoft.com/office/drawing/2014/main" id="{D6292BAF-A4B3-C2BB-AF26-6429370E0731}"/>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6" name="Symbol zastępczy stopki 5">
            <a:extLst>
              <a:ext uri="{FF2B5EF4-FFF2-40B4-BE49-F238E27FC236}">
                <a16:creationId xmlns:a16="http://schemas.microsoft.com/office/drawing/2014/main" id="{BA00AED5-54CB-1097-B2DC-EF9551C34283}"/>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01DD1682-8E2A-B361-E631-E8347FCA0AF8}"/>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232573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BC79DF-7F6C-8694-A983-15B9DFF6CA43}"/>
              </a:ext>
            </a:extLst>
          </p:cNvPr>
          <p:cNvSpPr>
            <a:spLocks noGrp="1"/>
          </p:cNvSpPr>
          <p:nvPr>
            <p:ph type="title"/>
          </p:nvPr>
        </p:nvSpPr>
        <p:spPr>
          <a:xfrm>
            <a:off x="839788" y="365125"/>
            <a:ext cx="10515600" cy="1325563"/>
          </a:xfrm>
        </p:spPr>
        <p:txBody>
          <a:bodyPr/>
          <a:lstStyle/>
          <a:p>
            <a:r>
              <a:rPr lang="pl-PL"/>
              <a:t>Kliknij, aby edytować styl</a:t>
            </a:r>
            <a:endParaRPr lang="en-US"/>
          </a:p>
        </p:txBody>
      </p:sp>
      <p:sp>
        <p:nvSpPr>
          <p:cNvPr id="3" name="Symbol zastępczy tekstu 2">
            <a:extLst>
              <a:ext uri="{FF2B5EF4-FFF2-40B4-BE49-F238E27FC236}">
                <a16:creationId xmlns:a16="http://schemas.microsoft.com/office/drawing/2014/main" id="{25DB1C68-C29F-6411-7D12-966082546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31A95709-5C50-3AEF-F1A1-48B1B2818056}"/>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tekstu 4">
            <a:extLst>
              <a:ext uri="{FF2B5EF4-FFF2-40B4-BE49-F238E27FC236}">
                <a16:creationId xmlns:a16="http://schemas.microsoft.com/office/drawing/2014/main" id="{0FEB4701-D9D2-C9F0-CA05-EB370A53E7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C512A882-79A8-10D2-4276-CE034FFB627C}"/>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Symbol zastępczy daty 6">
            <a:extLst>
              <a:ext uri="{FF2B5EF4-FFF2-40B4-BE49-F238E27FC236}">
                <a16:creationId xmlns:a16="http://schemas.microsoft.com/office/drawing/2014/main" id="{43498A63-CD6F-6BCB-E76A-B809928FE0E8}"/>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8" name="Symbol zastępczy stopki 7">
            <a:extLst>
              <a:ext uri="{FF2B5EF4-FFF2-40B4-BE49-F238E27FC236}">
                <a16:creationId xmlns:a16="http://schemas.microsoft.com/office/drawing/2014/main" id="{D1160E71-4AC2-ACDE-8AE3-048F511CD7E7}"/>
              </a:ext>
            </a:extLst>
          </p:cNvPr>
          <p:cNvSpPr>
            <a:spLocks noGrp="1"/>
          </p:cNvSpPr>
          <p:nvPr>
            <p:ph type="ftr" sz="quarter" idx="11"/>
          </p:nvPr>
        </p:nvSpPr>
        <p:spPr/>
        <p:txBody>
          <a:bodyPr/>
          <a:lstStyle/>
          <a:p>
            <a:endParaRPr lang="en-US"/>
          </a:p>
        </p:txBody>
      </p:sp>
      <p:sp>
        <p:nvSpPr>
          <p:cNvPr id="9" name="Symbol zastępczy numeru slajdu 8">
            <a:extLst>
              <a:ext uri="{FF2B5EF4-FFF2-40B4-BE49-F238E27FC236}">
                <a16:creationId xmlns:a16="http://schemas.microsoft.com/office/drawing/2014/main" id="{FBF347A3-3DFB-D089-5C47-6960B4C2DC0B}"/>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1773606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DFC514-2463-BADC-6CA6-460937F4896A}"/>
              </a:ext>
            </a:extLst>
          </p:cNvPr>
          <p:cNvSpPr>
            <a:spLocks noGrp="1"/>
          </p:cNvSpPr>
          <p:nvPr>
            <p:ph type="title"/>
          </p:nvPr>
        </p:nvSpPr>
        <p:spPr/>
        <p:txBody>
          <a:bodyPr/>
          <a:lstStyle/>
          <a:p>
            <a:r>
              <a:rPr lang="pl-PL"/>
              <a:t>Kliknij, aby edytować styl</a:t>
            </a:r>
            <a:endParaRPr lang="en-US"/>
          </a:p>
        </p:txBody>
      </p:sp>
      <p:sp>
        <p:nvSpPr>
          <p:cNvPr id="3" name="Symbol zastępczy daty 2">
            <a:extLst>
              <a:ext uri="{FF2B5EF4-FFF2-40B4-BE49-F238E27FC236}">
                <a16:creationId xmlns:a16="http://schemas.microsoft.com/office/drawing/2014/main" id="{4341C798-32F7-51D7-A0F5-27C4AB5D7168}"/>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4" name="Symbol zastępczy stopki 3">
            <a:extLst>
              <a:ext uri="{FF2B5EF4-FFF2-40B4-BE49-F238E27FC236}">
                <a16:creationId xmlns:a16="http://schemas.microsoft.com/office/drawing/2014/main" id="{C40955E4-1975-38E3-5668-B9E8FFF77160}"/>
              </a:ext>
            </a:extLst>
          </p:cNvPr>
          <p:cNvSpPr>
            <a:spLocks noGrp="1"/>
          </p:cNvSpPr>
          <p:nvPr>
            <p:ph type="ftr" sz="quarter" idx="11"/>
          </p:nvPr>
        </p:nvSpPr>
        <p:spPr/>
        <p:txBody>
          <a:bodyPr/>
          <a:lstStyle/>
          <a:p>
            <a:endParaRPr lang="en-US"/>
          </a:p>
        </p:txBody>
      </p:sp>
      <p:sp>
        <p:nvSpPr>
          <p:cNvPr id="5" name="Symbol zastępczy numeru slajdu 4">
            <a:extLst>
              <a:ext uri="{FF2B5EF4-FFF2-40B4-BE49-F238E27FC236}">
                <a16:creationId xmlns:a16="http://schemas.microsoft.com/office/drawing/2014/main" id="{74940227-B58C-4F97-174A-C0DF24400CB1}"/>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135907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C6FE9DB8-CE3A-E49D-A693-85230E5E5005}"/>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3" name="Symbol zastępczy stopki 2">
            <a:extLst>
              <a:ext uri="{FF2B5EF4-FFF2-40B4-BE49-F238E27FC236}">
                <a16:creationId xmlns:a16="http://schemas.microsoft.com/office/drawing/2014/main" id="{BCE7F68A-F238-CFD9-01D8-718D7431A13E}"/>
              </a:ext>
            </a:extLst>
          </p:cNvPr>
          <p:cNvSpPr>
            <a:spLocks noGrp="1"/>
          </p:cNvSpPr>
          <p:nvPr>
            <p:ph type="ftr" sz="quarter" idx="11"/>
          </p:nvPr>
        </p:nvSpPr>
        <p:spPr/>
        <p:txBody>
          <a:bodyPr/>
          <a:lstStyle/>
          <a:p>
            <a:endParaRPr lang="en-US"/>
          </a:p>
        </p:txBody>
      </p:sp>
      <p:sp>
        <p:nvSpPr>
          <p:cNvPr id="4" name="Symbol zastępczy numeru slajdu 3">
            <a:extLst>
              <a:ext uri="{FF2B5EF4-FFF2-40B4-BE49-F238E27FC236}">
                <a16:creationId xmlns:a16="http://schemas.microsoft.com/office/drawing/2014/main" id="{7926C6E8-890F-FDCD-8DE4-990B65A09E09}"/>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3392447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40EA03-5690-9CD1-94DF-AD09A45E61E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4568B987-81EE-2BA9-EA23-715EA1728F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tekstu 3">
            <a:extLst>
              <a:ext uri="{FF2B5EF4-FFF2-40B4-BE49-F238E27FC236}">
                <a16:creationId xmlns:a16="http://schemas.microsoft.com/office/drawing/2014/main" id="{DE75DA5F-3F50-F07E-6E28-3CFCA17629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D0BFD30-95AF-31CB-74FE-FDC20380CF69}"/>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6" name="Symbol zastępczy stopki 5">
            <a:extLst>
              <a:ext uri="{FF2B5EF4-FFF2-40B4-BE49-F238E27FC236}">
                <a16:creationId xmlns:a16="http://schemas.microsoft.com/office/drawing/2014/main" id="{E51CD3BE-97E1-953B-FEAF-1994ABE49BB8}"/>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6F38160C-C593-340A-120D-99F07F992E1D}"/>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320980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EF6A118-030F-37D5-76D4-D5427793AD82}"/>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Symbol zastępczy obrazu 2">
            <a:extLst>
              <a:ext uri="{FF2B5EF4-FFF2-40B4-BE49-F238E27FC236}">
                <a16:creationId xmlns:a16="http://schemas.microsoft.com/office/drawing/2014/main" id="{DBE4C93D-2963-7E12-184B-D5372704E0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ymbol zastępczy tekstu 3">
            <a:extLst>
              <a:ext uri="{FF2B5EF4-FFF2-40B4-BE49-F238E27FC236}">
                <a16:creationId xmlns:a16="http://schemas.microsoft.com/office/drawing/2014/main" id="{BAA18EAD-F6E0-73AC-9B7C-B80CA0A9B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3249017-8A4A-CB7F-03EF-EB809456CB77}"/>
              </a:ext>
            </a:extLst>
          </p:cNvPr>
          <p:cNvSpPr>
            <a:spLocks noGrp="1"/>
          </p:cNvSpPr>
          <p:nvPr>
            <p:ph type="dt" sz="half" idx="10"/>
          </p:nvPr>
        </p:nvSpPr>
        <p:spPr/>
        <p:txBody>
          <a:bodyPr/>
          <a:lstStyle/>
          <a:p>
            <a:fld id="{AB05E5E4-25CF-714E-8F50-B8B86DD44EF1}" type="datetimeFigureOut">
              <a:rPr lang="en-US" smtClean="0"/>
              <a:t>8/9/25</a:t>
            </a:fld>
            <a:endParaRPr lang="en-US"/>
          </a:p>
        </p:txBody>
      </p:sp>
      <p:sp>
        <p:nvSpPr>
          <p:cNvPr id="6" name="Symbol zastępczy stopki 5">
            <a:extLst>
              <a:ext uri="{FF2B5EF4-FFF2-40B4-BE49-F238E27FC236}">
                <a16:creationId xmlns:a16="http://schemas.microsoft.com/office/drawing/2014/main" id="{8207B830-853F-CD99-E471-16022CF78501}"/>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EC8CAAE2-E044-DDEB-3D6A-14260415A8B3}"/>
              </a:ext>
            </a:extLst>
          </p:cNvPr>
          <p:cNvSpPr>
            <a:spLocks noGrp="1"/>
          </p:cNvSpPr>
          <p:nvPr>
            <p:ph type="sldNum" sz="quarter" idx="12"/>
          </p:nvPr>
        </p:nvSpPr>
        <p:spPr/>
        <p:txBody>
          <a:bodyPr/>
          <a:lstStyle/>
          <a:p>
            <a:fld id="{29396E1A-830D-E64D-8720-E1A060259060}" type="slidenum">
              <a:rPr lang="en-US" smtClean="0"/>
              <a:t>‹#›</a:t>
            </a:fld>
            <a:endParaRPr lang="en-US"/>
          </a:p>
        </p:txBody>
      </p:sp>
    </p:spTree>
    <p:extLst>
      <p:ext uri="{BB962C8B-B14F-4D97-AF65-F5344CB8AC3E}">
        <p14:creationId xmlns:p14="http://schemas.microsoft.com/office/powerpoint/2010/main" val="76200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0C345F9-9AA3-A779-4983-E0CA040E6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Symbol zastępczy tekstu 2">
            <a:extLst>
              <a:ext uri="{FF2B5EF4-FFF2-40B4-BE49-F238E27FC236}">
                <a16:creationId xmlns:a16="http://schemas.microsoft.com/office/drawing/2014/main" id="{754B1B6F-B70F-C000-1F3A-550FDB3A1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325785C4-82C5-13F7-DD8F-9B007E6111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05E5E4-25CF-714E-8F50-B8B86DD44EF1}" type="datetimeFigureOut">
              <a:rPr lang="en-US" smtClean="0"/>
              <a:t>8/9/25</a:t>
            </a:fld>
            <a:endParaRPr lang="en-US"/>
          </a:p>
        </p:txBody>
      </p:sp>
      <p:sp>
        <p:nvSpPr>
          <p:cNvPr id="5" name="Symbol zastępczy stopki 4">
            <a:extLst>
              <a:ext uri="{FF2B5EF4-FFF2-40B4-BE49-F238E27FC236}">
                <a16:creationId xmlns:a16="http://schemas.microsoft.com/office/drawing/2014/main" id="{C7EA4BB2-E979-A23D-7AE8-09F6B40A1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ymbol zastępczy numeru slajdu 5">
            <a:extLst>
              <a:ext uri="{FF2B5EF4-FFF2-40B4-BE49-F238E27FC236}">
                <a16:creationId xmlns:a16="http://schemas.microsoft.com/office/drawing/2014/main" id="{1B19CB89-1BEC-D855-AA02-D91E65404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396E1A-830D-E64D-8720-E1A060259060}" type="slidenum">
              <a:rPr lang="en-US" smtClean="0"/>
              <a:t>‹#›</a:t>
            </a:fld>
            <a:endParaRPr lang="en-US"/>
          </a:p>
        </p:txBody>
      </p:sp>
    </p:spTree>
    <p:extLst>
      <p:ext uri="{BB962C8B-B14F-4D97-AF65-F5344CB8AC3E}">
        <p14:creationId xmlns:p14="http://schemas.microsoft.com/office/powerpoint/2010/main" val="1326125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CAE346-F678-D120-9153-16E43C597476}"/>
              </a:ext>
            </a:extLst>
          </p:cNvPr>
          <p:cNvSpPr>
            <a:spLocks noGrp="1"/>
          </p:cNvSpPr>
          <p:nvPr>
            <p:ph type="ctrTitle"/>
          </p:nvPr>
        </p:nvSpPr>
        <p:spPr>
          <a:xfrm>
            <a:off x="529391" y="443706"/>
            <a:ext cx="11261558" cy="1054100"/>
          </a:xfrm>
        </p:spPr>
        <p:txBody>
          <a:bodyPr>
            <a:normAutofit/>
          </a:bodyPr>
          <a:lstStyle/>
          <a:p>
            <a:pPr algn="l"/>
            <a:r>
              <a:rPr lang="pl-PL" sz="2400" kern="100" dirty="0">
                <a:effectLst/>
                <a:ea typeface="Aptos" panose="020B0004020202020204" pitchFamily="34" charset="0"/>
                <a:cs typeface="Times New Roman" panose="02020603050405020304" pitchFamily="18" charset="0"/>
              </a:rPr>
              <a:t>Miasto jako las, ogród, dżungla, dzicz a nowe sposoby konceptualizacji zieleni w mieście</a:t>
            </a:r>
            <a:endParaRPr lang="en-US" sz="2400" dirty="0"/>
          </a:p>
        </p:txBody>
      </p:sp>
      <p:sp>
        <p:nvSpPr>
          <p:cNvPr id="3" name="Podtytuł 2">
            <a:extLst>
              <a:ext uri="{FF2B5EF4-FFF2-40B4-BE49-F238E27FC236}">
                <a16:creationId xmlns:a16="http://schemas.microsoft.com/office/drawing/2014/main" id="{58A5D61E-D3CC-7B6E-C428-FFD10E5B9F31}"/>
              </a:ext>
            </a:extLst>
          </p:cNvPr>
          <p:cNvSpPr>
            <a:spLocks noGrp="1"/>
          </p:cNvSpPr>
          <p:nvPr>
            <p:ph type="subTitle" idx="1"/>
          </p:nvPr>
        </p:nvSpPr>
        <p:spPr>
          <a:xfrm>
            <a:off x="882316" y="1909762"/>
            <a:ext cx="9144000" cy="1054100"/>
          </a:xfrm>
        </p:spPr>
        <p:txBody>
          <a:bodyPr>
            <a:normAutofit/>
          </a:bodyPr>
          <a:lstStyle/>
          <a:p>
            <a:pPr algn="l"/>
            <a:r>
              <a:rPr lang="pl-PL" sz="2400" kern="100" dirty="0">
                <a:effectLst/>
                <a:latin typeface="+mj-lt"/>
                <a:ea typeface="Aptos" panose="020B0004020202020204" pitchFamily="34" charset="0"/>
                <a:cs typeface="Times New Roman" panose="02020603050405020304" pitchFamily="18" charset="0"/>
              </a:rPr>
              <a:t>Artystyczne zainteresowanie „zieloną rebelią” i cichym oporem we współczesnym dyskursie teoretycznym i praktyce artystycznej</a:t>
            </a:r>
            <a:endParaRPr lang="en-US" dirty="0">
              <a:latin typeface="+mj-lt"/>
            </a:endParaRPr>
          </a:p>
        </p:txBody>
      </p:sp>
      <p:sp>
        <p:nvSpPr>
          <p:cNvPr id="4" name="Podtytuł 2">
            <a:extLst>
              <a:ext uri="{FF2B5EF4-FFF2-40B4-BE49-F238E27FC236}">
                <a16:creationId xmlns:a16="http://schemas.microsoft.com/office/drawing/2014/main" id="{3049EEF2-BEEC-19E9-93DD-BDA9A6E885D2}"/>
              </a:ext>
            </a:extLst>
          </p:cNvPr>
          <p:cNvSpPr txBox="1">
            <a:spLocks/>
          </p:cNvSpPr>
          <p:nvPr/>
        </p:nvSpPr>
        <p:spPr>
          <a:xfrm>
            <a:off x="882316" y="3482182"/>
            <a:ext cx="9144000" cy="10541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l-PL" sz="1800" kern="100" dirty="0">
                <a:latin typeface="Aptos" panose="020B0004020202020204" pitchFamily="34" charset="0"/>
                <a:ea typeface="Aptos" panose="020B0004020202020204" pitchFamily="34" charset="0"/>
                <a:cs typeface="Times New Roman" panose="02020603050405020304" pitchFamily="18" charset="0"/>
              </a:rPr>
              <a:t>dr hab. Aleksandra Łukaszewicz, Polskie Towarzystwo Estetyczne</a:t>
            </a:r>
          </a:p>
          <a:p>
            <a:pPr algn="l"/>
            <a:endParaRPr lang="en-US" sz="1800" dirty="0"/>
          </a:p>
        </p:txBody>
      </p:sp>
      <p:sp>
        <p:nvSpPr>
          <p:cNvPr id="6" name="pole tekstowe 5">
            <a:extLst>
              <a:ext uri="{FF2B5EF4-FFF2-40B4-BE49-F238E27FC236}">
                <a16:creationId xmlns:a16="http://schemas.microsoft.com/office/drawing/2014/main" id="{B3E0C791-FEA9-0421-4C79-B3B74641B86E}"/>
              </a:ext>
            </a:extLst>
          </p:cNvPr>
          <p:cNvSpPr txBox="1"/>
          <p:nvPr/>
        </p:nvSpPr>
        <p:spPr>
          <a:xfrm>
            <a:off x="5694948" y="6002338"/>
            <a:ext cx="6096000" cy="646331"/>
          </a:xfrm>
          <a:prstGeom prst="rect">
            <a:avLst/>
          </a:prstGeom>
          <a:noFill/>
        </p:spPr>
        <p:txBody>
          <a:bodyPr wrap="square">
            <a:spAutoFit/>
          </a:bodyPr>
          <a:lstStyle/>
          <a:p>
            <a:pPr algn="r"/>
            <a:r>
              <a:rPr lang="pl-PL" sz="1800" kern="100" dirty="0">
                <a:latin typeface="Aptos" panose="020B0004020202020204" pitchFamily="34" charset="0"/>
                <a:cs typeface="Times New Roman" panose="02020603050405020304" pitchFamily="18" charset="0"/>
              </a:rPr>
              <a:t>9 sierpnia 2025</a:t>
            </a:r>
          </a:p>
          <a:p>
            <a:pPr algn="r"/>
            <a:r>
              <a:rPr lang="pl-PL" sz="1800" kern="100" dirty="0">
                <a:latin typeface="Aptos" panose="020B0004020202020204" pitchFamily="34" charset="0"/>
                <a:cs typeface="Times New Roman" panose="02020603050405020304" pitchFamily="18" charset="0"/>
              </a:rPr>
              <a:t>Letni Instytut </a:t>
            </a:r>
            <a:r>
              <a:rPr lang="pl-PL" sz="1800" kern="100" dirty="0" err="1">
                <a:latin typeface="Aptos" panose="020B0004020202020204" pitchFamily="34" charset="0"/>
                <a:cs typeface="Times New Roman" panose="02020603050405020304" pitchFamily="18" charset="0"/>
              </a:rPr>
              <a:t>Artycypacji</a:t>
            </a:r>
            <a:r>
              <a:rPr lang="pl-PL" sz="1800" kern="100" dirty="0">
                <a:latin typeface="Aptos" panose="020B0004020202020204" pitchFamily="34" charset="0"/>
                <a:cs typeface="Times New Roman" panose="02020603050405020304" pitchFamily="18" charset="0"/>
              </a:rPr>
              <a:t>, Jankowo i Drawsko Pomorskie</a:t>
            </a:r>
            <a:endParaRPr lang="en-US" dirty="0"/>
          </a:p>
        </p:txBody>
      </p:sp>
    </p:spTree>
    <p:extLst>
      <p:ext uri="{BB962C8B-B14F-4D97-AF65-F5344CB8AC3E}">
        <p14:creationId xmlns:p14="http://schemas.microsoft.com/office/powerpoint/2010/main" val="177890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C5A4E3-F589-EA21-7312-7E2BDE8400B7}"/>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A6CCF03-18EF-BB74-6567-BFBBF1DA597D}"/>
              </a:ext>
            </a:extLst>
          </p:cNvPr>
          <p:cNvSpPr>
            <a:spLocks noGrp="1"/>
          </p:cNvSpPr>
          <p:nvPr>
            <p:ph type="title"/>
          </p:nvPr>
        </p:nvSpPr>
        <p:spPr>
          <a:xfrm>
            <a:off x="761800" y="762001"/>
            <a:ext cx="5334197" cy="1268505"/>
          </a:xfrm>
        </p:spPr>
        <p:txBody>
          <a:bodyPr anchor="ctr">
            <a:normAutofit/>
          </a:bodyPr>
          <a:lstStyle/>
          <a:p>
            <a:r>
              <a:rPr lang="pl-PL" sz="3600" kern="100" dirty="0">
                <a:effectLst/>
                <a:latin typeface="Aptos" panose="020B0004020202020204" pitchFamily="34" charset="0"/>
                <a:ea typeface="Aptos" panose="020B0004020202020204" pitchFamily="34" charset="0"/>
                <a:cs typeface="Times New Roman" panose="02020603050405020304" pitchFamily="18" charset="0"/>
              </a:rPr>
              <a:t>Andy Goldsworthy</a:t>
            </a:r>
            <a:endParaRPr lang="en-US" sz="3600" dirty="0"/>
          </a:p>
        </p:txBody>
      </p:sp>
      <p:sp>
        <p:nvSpPr>
          <p:cNvPr id="3" name="Symbol zastępczy zawartości 2">
            <a:extLst>
              <a:ext uri="{FF2B5EF4-FFF2-40B4-BE49-F238E27FC236}">
                <a16:creationId xmlns:a16="http://schemas.microsoft.com/office/drawing/2014/main" id="{740B2A0A-AC0D-254E-AF70-1DC40097637D}"/>
              </a:ext>
            </a:extLst>
          </p:cNvPr>
          <p:cNvSpPr>
            <a:spLocks noGrp="1"/>
          </p:cNvSpPr>
          <p:nvPr>
            <p:ph idx="1"/>
          </p:nvPr>
        </p:nvSpPr>
        <p:spPr>
          <a:xfrm>
            <a:off x="271181" y="2218766"/>
            <a:ext cx="6315435" cy="4053910"/>
          </a:xfrm>
        </p:spPr>
        <p:txBody>
          <a:bodyPr anchor="ctr">
            <a:noAutofit/>
          </a:bodyPr>
          <a:lstStyle/>
          <a:p>
            <a:r>
              <a:rPr lang="pl-PL" sz="1800" dirty="0"/>
              <a:t>Ur. 1956 – brytyjski rzeźbiarz, fotografik i artysta mieszkający w Szkocji, którzy tworzy rzeźby i instalacje w przyrodzie. Wykorzystując naturalne i znalezione przedmioty bada relacje ze środowiskiem.</a:t>
            </a:r>
          </a:p>
          <a:p>
            <a:pPr marL="0" indent="0">
              <a:buNone/>
            </a:pPr>
            <a:r>
              <a:rPr lang="pl-PL" sz="1800" dirty="0"/>
              <a:t>“</a:t>
            </a:r>
            <a:r>
              <a:rPr lang="pl-PL" sz="1800" i="1" dirty="0"/>
              <a:t>Wiele z moich prac jest jak zbieranie ziemniaków, musisz tylko wpaść w ten rytm.”</a:t>
            </a:r>
          </a:p>
          <a:p>
            <a:r>
              <a:rPr lang="pl-PL" sz="1800" dirty="0"/>
              <a:t>Materiały wykorzystywane przez Andy 'go Goldsworthy przy tworzeniu sztuki często zawierają jaskrawo kolorowe kwiaty, sople lodu, liście, błoto, śnieg, kamienie, gałęzie i ciernie. </a:t>
            </a:r>
          </a:p>
          <a:p>
            <a:pPr marL="0" indent="0">
              <a:buNone/>
            </a:pPr>
            <a:r>
              <a:rPr lang="pl-PL" sz="1800" i="1" dirty="0"/>
              <a:t>“Myślę, że potrzeba dużo odwagi aby tworzyć sztukę z kwiatów i liści.” </a:t>
            </a:r>
          </a:p>
          <a:p>
            <a:r>
              <a:rPr lang="pl-PL" sz="1800" dirty="0"/>
              <a:t>Swoje ulotne rzeźby tworzy gołymi rękami, czasem zębami i znalezionymi narzędziami. </a:t>
            </a:r>
          </a:p>
        </p:txBody>
      </p:sp>
      <p:pic>
        <p:nvPicPr>
          <p:cNvPr id="5" name="Obraz 4" descr="Obraz zawierający ubrania, człowiek, osoba, stojący&#10;&#10;Opis wygenerowany automatycznie">
            <a:extLst>
              <a:ext uri="{FF2B5EF4-FFF2-40B4-BE49-F238E27FC236}">
                <a16:creationId xmlns:a16="http://schemas.microsoft.com/office/drawing/2014/main" id="{046A2E26-FCBE-3FD1-6B79-EC8C36B52A55}"/>
              </a:ext>
            </a:extLst>
          </p:cNvPr>
          <p:cNvPicPr>
            <a:picLocks noChangeAspect="1"/>
          </p:cNvPicPr>
          <p:nvPr/>
        </p:nvPicPr>
        <p:blipFill>
          <a:blip r:embed="rId3"/>
          <a:srcRect l="27530" r="28787"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938331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3B99E91-C352-42E7-98E1-317D335C7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50D59AB-C1CE-9970-1161-062556E429CD}"/>
              </a:ext>
            </a:extLst>
          </p:cNvPr>
          <p:cNvSpPr>
            <a:spLocks noGrp="1"/>
          </p:cNvSpPr>
          <p:nvPr>
            <p:ph type="title"/>
          </p:nvPr>
        </p:nvSpPr>
        <p:spPr>
          <a:xfrm>
            <a:off x="545590" y="411480"/>
            <a:ext cx="3238134" cy="3017520"/>
          </a:xfrm>
        </p:spPr>
        <p:txBody>
          <a:bodyPr>
            <a:normAutofit/>
          </a:bodyPr>
          <a:lstStyle/>
          <a:p>
            <a:pPr algn="ctr"/>
            <a:r>
              <a:rPr lang="en-US" sz="2800" dirty="0">
                <a:solidFill>
                  <a:schemeClr val="tx2">
                    <a:lumMod val="50000"/>
                  </a:schemeClr>
                </a:solidFill>
              </a:rPr>
              <a:t>Andy Goldsworthy</a:t>
            </a:r>
          </a:p>
        </p:txBody>
      </p:sp>
      <p:pic>
        <p:nvPicPr>
          <p:cNvPr id="5" name="Symbol zastępczy zawartości 4" descr="Obraz zawierający sztuka, ściana, budynek, architektura&#10;&#10;Opis wygenerowany automatycznie">
            <a:extLst>
              <a:ext uri="{FF2B5EF4-FFF2-40B4-BE49-F238E27FC236}">
                <a16:creationId xmlns:a16="http://schemas.microsoft.com/office/drawing/2014/main" id="{D2BCAC7D-358A-2317-1226-53E5A7F99C19}"/>
              </a:ext>
            </a:extLst>
          </p:cNvPr>
          <p:cNvPicPr>
            <a:picLocks noChangeAspect="1"/>
          </p:cNvPicPr>
          <p:nvPr/>
        </p:nvPicPr>
        <p:blipFill>
          <a:blip r:embed="rId3"/>
          <a:srcRect l="3644" r="4719" b="-2"/>
          <a:stretch>
            <a:fillRect/>
          </a:stretch>
        </p:blipFill>
        <p:spPr>
          <a:xfrm>
            <a:off x="4317490" y="1"/>
            <a:ext cx="4458343" cy="2578613"/>
          </a:xfrm>
          <a:prstGeom prst="rect">
            <a:avLst/>
          </a:prstGeom>
        </p:spPr>
      </p:pic>
      <p:pic>
        <p:nvPicPr>
          <p:cNvPr id="7" name="Obraz 6" descr="Obraz zawierający na wolnym powietrzu, trawa, drzewo, ptak&#10;&#10;Opis wygenerowany automatycznie">
            <a:extLst>
              <a:ext uri="{FF2B5EF4-FFF2-40B4-BE49-F238E27FC236}">
                <a16:creationId xmlns:a16="http://schemas.microsoft.com/office/drawing/2014/main" id="{7C63A35A-A1B6-C130-3D04-9E58757D5077}"/>
              </a:ext>
            </a:extLst>
          </p:cNvPr>
          <p:cNvPicPr>
            <a:picLocks noChangeAspect="1"/>
          </p:cNvPicPr>
          <p:nvPr/>
        </p:nvPicPr>
        <p:blipFill>
          <a:blip r:embed="rId4"/>
          <a:srcRect l="6359" r="3" b="3"/>
          <a:stretch>
            <a:fillRect/>
          </a:stretch>
        </p:blipFill>
        <p:spPr>
          <a:xfrm>
            <a:off x="20" y="3804920"/>
            <a:ext cx="4381478" cy="3053080"/>
          </a:xfrm>
          <a:prstGeom prst="rect">
            <a:avLst/>
          </a:prstGeom>
        </p:spPr>
      </p:pic>
      <p:sp>
        <p:nvSpPr>
          <p:cNvPr id="23" name="Rectangle 22">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1F4C2CFF-73CA-46E8-3C7C-5F0E2712AF44}"/>
              </a:ext>
            </a:extLst>
          </p:cNvPr>
          <p:cNvSpPr>
            <a:spLocks noGrp="1"/>
          </p:cNvSpPr>
          <p:nvPr>
            <p:ph idx="1"/>
          </p:nvPr>
        </p:nvSpPr>
        <p:spPr>
          <a:xfrm>
            <a:off x="4339921" y="3507872"/>
            <a:ext cx="4381479" cy="3170682"/>
          </a:xfrm>
        </p:spPr>
        <p:txBody>
          <a:bodyPr anchor="ctr">
            <a:noAutofit/>
          </a:bodyPr>
          <a:lstStyle/>
          <a:p>
            <a:r>
              <a:rPr lang="pl-PL" sz="1800" b="0" i="0" u="none" strike="noStrike" dirty="0">
                <a:solidFill>
                  <a:srgbClr val="000000"/>
                </a:solidFill>
                <a:effectLst/>
              </a:rPr>
              <a:t>Często </a:t>
            </a:r>
            <a:r>
              <a:rPr lang="pl-PL" sz="1800" dirty="0">
                <a:solidFill>
                  <a:srgbClr val="000000"/>
                </a:solidFill>
              </a:rPr>
              <a:t>przedstawia </a:t>
            </a:r>
            <a:r>
              <a:rPr lang="pl-PL" sz="1800" b="0" i="0" u="none" strike="noStrike" dirty="0">
                <a:solidFill>
                  <a:srgbClr val="000000"/>
                </a:solidFill>
                <a:effectLst/>
              </a:rPr>
              <a:t>on ziemię jako miejsce twarde, wrogie i brutalne. Płoty  i bariery pojawiają się w jego pracach wyraźnie — pod postacią zardzewiałego drutu kolczastego rozciągniętego przez pomieszczenie czy masywnej, popękanej glinianej ściany. Tak jak w naturze, piękno i zagrożenie współistnieją.</a:t>
            </a:r>
          </a:p>
          <a:p>
            <a:r>
              <a:rPr lang="pl-PL" sz="1800" b="0" i="0" u="none" strike="noStrike" dirty="0">
                <a:solidFill>
                  <a:srgbClr val="000000"/>
                </a:solidFill>
                <a:effectLst/>
              </a:rPr>
              <a:t>Ukazuje efemeryczny charakter ludzkiej interwencji w świat.</a:t>
            </a:r>
          </a:p>
          <a:p>
            <a:pPr marL="0" indent="0">
              <a:buNone/>
            </a:pPr>
            <a:endParaRPr lang="pl-PL" sz="1800" b="0" i="0" u="none" strike="noStrike" dirty="0">
              <a:solidFill>
                <a:srgbClr val="000000"/>
              </a:solidFill>
              <a:effectLst/>
            </a:endParaRPr>
          </a:p>
          <a:p>
            <a:endParaRPr lang="en-US" sz="1800" dirty="0">
              <a:solidFill>
                <a:schemeClr val="tx2">
                  <a:lumMod val="50000"/>
                </a:schemeClr>
              </a:solidFill>
            </a:endParaRPr>
          </a:p>
        </p:txBody>
      </p:sp>
      <p:pic>
        <p:nvPicPr>
          <p:cNvPr id="9" name="Obraz 8" descr="Obraz zawierający budynek, osoba, ubrania, ulica&#10;&#10;Opis wygenerowany automatycznie">
            <a:extLst>
              <a:ext uri="{FF2B5EF4-FFF2-40B4-BE49-F238E27FC236}">
                <a16:creationId xmlns:a16="http://schemas.microsoft.com/office/drawing/2014/main" id="{E395536C-F38C-5586-36DF-27F97E954076}"/>
              </a:ext>
            </a:extLst>
          </p:cNvPr>
          <p:cNvPicPr>
            <a:picLocks noChangeAspect="1"/>
          </p:cNvPicPr>
          <p:nvPr/>
        </p:nvPicPr>
        <p:blipFill>
          <a:blip r:embed="rId5"/>
          <a:srcRect l="18256" r="9552"/>
          <a:stretch>
            <a:fillRect/>
          </a:stretch>
        </p:blipFill>
        <p:spPr>
          <a:xfrm>
            <a:off x="8775834" y="-3"/>
            <a:ext cx="3416166" cy="6858002"/>
          </a:xfrm>
          <a:prstGeom prst="rect">
            <a:avLst/>
          </a:prstGeom>
        </p:spPr>
      </p:pic>
      <p:sp>
        <p:nvSpPr>
          <p:cNvPr id="25" name="Rectangle 24">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4683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ACC252A-A1DC-403D-A5B4-EE9D2E91F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16" y="2514603"/>
            <a:ext cx="4426339"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9653E9C-8907-425C-8F19-41B1098A4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40911"/>
            <a:ext cx="4360416"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ole tekstowe 10">
            <a:extLst>
              <a:ext uri="{FF2B5EF4-FFF2-40B4-BE49-F238E27FC236}">
                <a16:creationId xmlns:a16="http://schemas.microsoft.com/office/drawing/2014/main" id="{98664456-AFFA-9A77-6E68-11E16BC1C666}"/>
              </a:ext>
            </a:extLst>
          </p:cNvPr>
          <p:cNvSpPr txBox="1"/>
          <p:nvPr/>
        </p:nvSpPr>
        <p:spPr>
          <a:xfrm>
            <a:off x="5815048" y="6511412"/>
            <a:ext cx="3990910" cy="338554"/>
          </a:xfrm>
          <a:prstGeom prst="rect">
            <a:avLst/>
          </a:prstGeom>
          <a:noFill/>
        </p:spPr>
        <p:txBody>
          <a:bodyPr wrap="square">
            <a:spAutoFit/>
          </a:bodyPr>
          <a:lstStyle/>
          <a:p>
            <a:r>
              <a:rPr lang="pl-PL" sz="1600" i="1" u="none" strike="noStrike" dirty="0">
                <a:solidFill>
                  <a:srgbClr val="000000"/>
                </a:solidFill>
                <a:effectLst/>
              </a:rPr>
              <a:t>Cień deszczu</a:t>
            </a:r>
            <a:r>
              <a:rPr lang="pl-PL" sz="1600" i="0" u="none" strike="noStrike" dirty="0">
                <a:solidFill>
                  <a:srgbClr val="000000"/>
                </a:solidFill>
                <a:effectLst/>
              </a:rPr>
              <a:t>, Edynburg, 2024</a:t>
            </a:r>
            <a:endParaRPr lang="en-US" sz="1600" dirty="0"/>
          </a:p>
        </p:txBody>
      </p:sp>
      <p:sp>
        <p:nvSpPr>
          <p:cNvPr id="14" name="pole tekstowe 13">
            <a:extLst>
              <a:ext uri="{FF2B5EF4-FFF2-40B4-BE49-F238E27FC236}">
                <a16:creationId xmlns:a16="http://schemas.microsoft.com/office/drawing/2014/main" id="{0C2E0645-15EE-AAB3-288C-69BA9C6F16FE}"/>
              </a:ext>
            </a:extLst>
          </p:cNvPr>
          <p:cNvSpPr txBox="1"/>
          <p:nvPr/>
        </p:nvSpPr>
        <p:spPr>
          <a:xfrm>
            <a:off x="90754" y="3365180"/>
            <a:ext cx="3956811" cy="338554"/>
          </a:xfrm>
          <a:prstGeom prst="rect">
            <a:avLst/>
          </a:prstGeom>
          <a:noFill/>
        </p:spPr>
        <p:txBody>
          <a:bodyPr wrap="square">
            <a:spAutoFit/>
          </a:bodyPr>
          <a:lstStyle/>
          <a:p>
            <a:r>
              <a:rPr lang="pl-PL" sz="1600" b="0" i="1" u="none" strike="noStrike" dirty="0">
                <a:solidFill>
                  <a:srgbClr val="000000"/>
                </a:solidFill>
                <a:effectLst/>
              </a:rPr>
              <a:t>Zamrożony płat śniegu</a:t>
            </a:r>
            <a:r>
              <a:rPr lang="pl-PL" sz="1600" b="0" i="0" u="none" strike="noStrike" dirty="0">
                <a:solidFill>
                  <a:srgbClr val="000000"/>
                </a:solidFill>
                <a:effectLst/>
              </a:rPr>
              <a:t>, fot. </a:t>
            </a:r>
            <a:r>
              <a:rPr lang="pl-PL" sz="1600" dirty="0">
                <a:solidFill>
                  <a:srgbClr val="000000"/>
                </a:solidFill>
              </a:rPr>
              <a:t>m</a:t>
            </a:r>
            <a:r>
              <a:rPr lang="pl-PL" sz="1600" b="0" i="0" u="none" strike="noStrike" dirty="0">
                <a:solidFill>
                  <a:srgbClr val="000000"/>
                </a:solidFill>
                <a:effectLst/>
              </a:rPr>
              <a:t>arzec 1984 </a:t>
            </a:r>
            <a:endParaRPr lang="en-US" sz="1600" dirty="0"/>
          </a:p>
        </p:txBody>
      </p:sp>
      <p:sp>
        <p:nvSpPr>
          <p:cNvPr id="17" name="pole tekstowe 16">
            <a:extLst>
              <a:ext uri="{FF2B5EF4-FFF2-40B4-BE49-F238E27FC236}">
                <a16:creationId xmlns:a16="http://schemas.microsoft.com/office/drawing/2014/main" id="{4170333E-449D-B99A-D0B8-11B9BBDEAAA0}"/>
              </a:ext>
            </a:extLst>
          </p:cNvPr>
          <p:cNvSpPr txBox="1"/>
          <p:nvPr/>
        </p:nvSpPr>
        <p:spPr>
          <a:xfrm>
            <a:off x="4427993" y="2568139"/>
            <a:ext cx="931675" cy="338554"/>
          </a:xfrm>
          <a:prstGeom prst="rect">
            <a:avLst/>
          </a:prstGeom>
          <a:noFill/>
        </p:spPr>
        <p:txBody>
          <a:bodyPr wrap="square">
            <a:spAutoFit/>
          </a:bodyPr>
          <a:lstStyle/>
          <a:p>
            <a:r>
              <a:rPr lang="pl-PL" sz="1600" i="1" u="none" strike="noStrike" dirty="0">
                <a:solidFill>
                  <a:srgbClr val="000000"/>
                </a:solidFill>
                <a:effectLst/>
              </a:rPr>
              <a:t>Płot</a:t>
            </a:r>
            <a:endParaRPr lang="en-US" sz="1600" i="1" dirty="0"/>
          </a:p>
        </p:txBody>
      </p:sp>
    </p:spTree>
    <p:extLst>
      <p:ext uri="{BB962C8B-B14F-4D97-AF65-F5344CB8AC3E}">
        <p14:creationId xmlns:p14="http://schemas.microsoft.com/office/powerpoint/2010/main" val="851982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D5ADB7-6BCA-6364-EDF1-73C14A3C505C}"/>
            </a:ext>
          </a:extLst>
        </p:cNvPr>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0E71AEC-4D3C-5862-6103-86F6C2CB5A05}"/>
              </a:ext>
            </a:extLst>
          </p:cNvPr>
          <p:cNvSpPr>
            <a:spLocks noGrp="1"/>
          </p:cNvSpPr>
          <p:nvPr>
            <p:ph type="title"/>
          </p:nvPr>
        </p:nvSpPr>
        <p:spPr>
          <a:xfrm>
            <a:off x="761800" y="762001"/>
            <a:ext cx="5334197" cy="1708242"/>
          </a:xfrm>
        </p:spPr>
        <p:txBody>
          <a:bodyPr anchor="ctr">
            <a:normAutofit/>
          </a:bodyPr>
          <a:lstStyle/>
          <a:p>
            <a:r>
              <a:rPr lang="pl-PL" sz="3600" kern="100" dirty="0">
                <a:effectLst/>
                <a:latin typeface="Aptos" panose="020B0004020202020204" pitchFamily="34" charset="0"/>
                <a:ea typeface="Aptos" panose="020B0004020202020204" pitchFamily="34" charset="0"/>
                <a:cs typeface="Times New Roman" panose="02020603050405020304" pitchFamily="18" charset="0"/>
              </a:rPr>
              <a:t>Nils-Udo</a:t>
            </a:r>
            <a:endParaRPr lang="en-US" sz="3600" dirty="0"/>
          </a:p>
        </p:txBody>
      </p:sp>
      <p:sp>
        <p:nvSpPr>
          <p:cNvPr id="9" name="Content Placeholder 8">
            <a:extLst>
              <a:ext uri="{FF2B5EF4-FFF2-40B4-BE49-F238E27FC236}">
                <a16:creationId xmlns:a16="http://schemas.microsoft.com/office/drawing/2014/main" id="{B334A903-EE29-4218-E7BA-30CF062B7FE5}"/>
              </a:ext>
            </a:extLst>
          </p:cNvPr>
          <p:cNvSpPr>
            <a:spLocks noGrp="1"/>
          </p:cNvSpPr>
          <p:nvPr>
            <p:ph idx="1"/>
          </p:nvPr>
        </p:nvSpPr>
        <p:spPr>
          <a:xfrm>
            <a:off x="336176" y="2470244"/>
            <a:ext cx="6293224" cy="3769835"/>
          </a:xfrm>
        </p:spPr>
        <p:txBody>
          <a:bodyPr anchor="ctr">
            <a:normAutofit/>
          </a:bodyPr>
          <a:lstStyle/>
          <a:p>
            <a:r>
              <a:rPr lang="pl-PL" sz="2000" dirty="0"/>
              <a:t>Ur. 1937 w Bawarii, studiował w Paryżu. W latach 60. odszedł od malarstwa i pracy w studio, wrócił do Bawarii i zaczął tworzyć sztukę z wykorzystaniem roślin, o charakterze efemerycznym, który zaczął utrwalać w formie dokumentacji fotograficznych.</a:t>
            </a:r>
          </a:p>
          <a:p>
            <a:r>
              <a:rPr lang="pl-PL" sz="2000" dirty="0"/>
              <a:t>Ukazuje połączenia między historią człowieka i natury posługując się takimi materiałami jak patyki, płatki, gałęzie.</a:t>
            </a:r>
          </a:p>
        </p:txBody>
      </p:sp>
      <p:pic>
        <p:nvPicPr>
          <p:cNvPr id="5" name="Symbol zastępczy zawartości 4" descr="Obraz zawierający trawa, na wolnym powietrzu, osoba, ubrania&#10;&#10;Opis wygenerowany automatycznie">
            <a:extLst>
              <a:ext uri="{FF2B5EF4-FFF2-40B4-BE49-F238E27FC236}">
                <a16:creationId xmlns:a16="http://schemas.microsoft.com/office/drawing/2014/main" id="{218F5997-6D86-AB91-98FC-BBA6712061BB}"/>
              </a:ext>
            </a:extLst>
          </p:cNvPr>
          <p:cNvPicPr>
            <a:picLocks noChangeAspect="1"/>
          </p:cNvPicPr>
          <p:nvPr/>
        </p:nvPicPr>
        <p:blipFill>
          <a:blip r:embed="rId3"/>
          <a:srcRect l="40963" r="7200"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104978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E8A3A6B-89E8-2F4C-B4AF-A41B36C3BF58}"/>
              </a:ext>
            </a:extLst>
          </p:cNvPr>
          <p:cNvSpPr>
            <a:spLocks noGrp="1"/>
          </p:cNvSpPr>
          <p:nvPr>
            <p:ph type="title"/>
          </p:nvPr>
        </p:nvSpPr>
        <p:spPr>
          <a:xfrm>
            <a:off x="971368" y="371720"/>
            <a:ext cx="5523561" cy="1504758"/>
          </a:xfrm>
        </p:spPr>
        <p:txBody>
          <a:bodyPr anchor="b">
            <a:normAutofit/>
          </a:bodyPr>
          <a:lstStyle/>
          <a:p>
            <a:r>
              <a:rPr lang="en-US" sz="3600" dirty="0"/>
              <a:t>Nils-Udo</a:t>
            </a:r>
          </a:p>
        </p:txBody>
      </p:sp>
      <p:pic>
        <p:nvPicPr>
          <p:cNvPr id="9" name="Obraz 8" descr="Obraz zawierający drzewo, obraz, sztuka, jesień&#10;&#10;Opis wygenerowany automatycznie">
            <a:extLst>
              <a:ext uri="{FF2B5EF4-FFF2-40B4-BE49-F238E27FC236}">
                <a16:creationId xmlns:a16="http://schemas.microsoft.com/office/drawing/2014/main" id="{26EA13A2-41FC-5899-0C2B-C83CDBCB75EE}"/>
              </a:ext>
            </a:extLst>
          </p:cNvPr>
          <p:cNvPicPr>
            <a:picLocks noChangeAspect="1"/>
          </p:cNvPicPr>
          <p:nvPr/>
        </p:nvPicPr>
        <p:blipFill>
          <a:blip r:embed="rId3"/>
          <a:srcRect t="5060" r="2" b="9546"/>
          <a:stretch>
            <a:fillRect/>
          </a:stretch>
        </p:blipFill>
        <p:spPr>
          <a:xfrm>
            <a:off x="8193598" y="3812177"/>
            <a:ext cx="4433189" cy="3757327"/>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Symbol zastępczy zawartości 4">
            <a:extLst>
              <a:ext uri="{FF2B5EF4-FFF2-40B4-BE49-F238E27FC236}">
                <a16:creationId xmlns:a16="http://schemas.microsoft.com/office/drawing/2014/main" id="{6CA75FC6-62BD-9434-7DD7-9B5BDF8A28BA}"/>
              </a:ext>
            </a:extLst>
          </p:cNvPr>
          <p:cNvPicPr>
            <a:picLocks noChangeAspect="1"/>
          </p:cNvPicPr>
          <p:nvPr/>
        </p:nvPicPr>
        <p:blipFill>
          <a:blip r:embed="rId4"/>
          <a:srcRect t="3926" b="18927"/>
          <a:stretch>
            <a:fillRect/>
          </a:stretch>
        </p:blipFill>
        <p:spPr>
          <a:xfrm>
            <a:off x="595557" y="1889846"/>
            <a:ext cx="4308280" cy="4330577"/>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Obraz 6" descr="Obraz zawierający na wolnym powietrzu, drzewo, niebo, roślina&#10;&#10;Opis wygenerowany automatycznie">
            <a:extLst>
              <a:ext uri="{FF2B5EF4-FFF2-40B4-BE49-F238E27FC236}">
                <a16:creationId xmlns:a16="http://schemas.microsoft.com/office/drawing/2014/main" id="{72A4E4E0-765A-4D29-E93F-5DB7403FB848}"/>
              </a:ext>
            </a:extLst>
          </p:cNvPr>
          <p:cNvPicPr>
            <a:picLocks noChangeAspect="1"/>
          </p:cNvPicPr>
          <p:nvPr/>
        </p:nvPicPr>
        <p:blipFill>
          <a:blip r:embed="rId5"/>
          <a:srcRect l="12335" r="1545" b="-1"/>
          <a:stretch>
            <a:fillRect/>
          </a:stretch>
        </p:blipFill>
        <p:spPr>
          <a:xfrm>
            <a:off x="6763871" y="280133"/>
            <a:ext cx="5425081" cy="4189155"/>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11" name="pole tekstowe 10">
            <a:extLst>
              <a:ext uri="{FF2B5EF4-FFF2-40B4-BE49-F238E27FC236}">
                <a16:creationId xmlns:a16="http://schemas.microsoft.com/office/drawing/2014/main" id="{7B7C2412-1C89-B341-E51E-2A9B4F3F9959}"/>
              </a:ext>
            </a:extLst>
          </p:cNvPr>
          <p:cNvSpPr txBox="1"/>
          <p:nvPr/>
        </p:nvSpPr>
        <p:spPr>
          <a:xfrm>
            <a:off x="1162145" y="5976777"/>
            <a:ext cx="2205318" cy="369332"/>
          </a:xfrm>
          <a:prstGeom prst="rect">
            <a:avLst/>
          </a:prstGeom>
          <a:noFill/>
        </p:spPr>
        <p:txBody>
          <a:bodyPr wrap="square">
            <a:spAutoFit/>
          </a:bodyPr>
          <a:lstStyle/>
          <a:p>
            <a:r>
              <a:rPr lang="pl-PL" i="1" u="none" strike="noStrike" dirty="0">
                <a:solidFill>
                  <a:srgbClr val="000000"/>
                </a:solidFill>
                <a:effectLst/>
              </a:rPr>
              <a:t>OVO</a:t>
            </a:r>
            <a:r>
              <a:rPr lang="pl-PL" i="0" u="none" strike="noStrike" dirty="0">
                <a:solidFill>
                  <a:srgbClr val="000000"/>
                </a:solidFill>
                <a:effectLst/>
              </a:rPr>
              <a:t>, 2000</a:t>
            </a:r>
            <a:endParaRPr lang="en-US" dirty="0"/>
          </a:p>
        </p:txBody>
      </p:sp>
      <p:sp>
        <p:nvSpPr>
          <p:cNvPr id="14" name="pole tekstowe 13">
            <a:extLst>
              <a:ext uri="{FF2B5EF4-FFF2-40B4-BE49-F238E27FC236}">
                <a16:creationId xmlns:a16="http://schemas.microsoft.com/office/drawing/2014/main" id="{6C93C7E8-8553-3633-F290-C3E1F7F6AD62}"/>
              </a:ext>
            </a:extLst>
          </p:cNvPr>
          <p:cNvSpPr txBox="1"/>
          <p:nvPr/>
        </p:nvSpPr>
        <p:spPr>
          <a:xfrm>
            <a:off x="4412877" y="1124099"/>
            <a:ext cx="2891118" cy="369332"/>
          </a:xfrm>
          <a:prstGeom prst="rect">
            <a:avLst/>
          </a:prstGeom>
          <a:noFill/>
        </p:spPr>
        <p:txBody>
          <a:bodyPr wrap="square">
            <a:spAutoFit/>
          </a:bodyPr>
          <a:lstStyle/>
          <a:p>
            <a:r>
              <a:rPr lang="pl-PL" b="0" i="1" u="none" strike="noStrike" dirty="0">
                <a:solidFill>
                  <a:schemeClr val="tx1"/>
                </a:solidFill>
                <a:effectLst/>
                <a:latin typeface="+mn-lt"/>
              </a:rPr>
              <a:t>Rock-Time-Man</a:t>
            </a:r>
            <a:r>
              <a:rPr lang="pl-PL" b="0" i="0" u="none" strike="noStrike" dirty="0">
                <a:solidFill>
                  <a:schemeClr val="tx1"/>
                </a:solidFill>
                <a:effectLst/>
                <a:latin typeface="+mn-lt"/>
              </a:rPr>
              <a:t>, 2002</a:t>
            </a:r>
          </a:p>
        </p:txBody>
      </p:sp>
      <p:sp>
        <p:nvSpPr>
          <p:cNvPr id="17" name="pole tekstowe 16">
            <a:extLst>
              <a:ext uri="{FF2B5EF4-FFF2-40B4-BE49-F238E27FC236}">
                <a16:creationId xmlns:a16="http://schemas.microsoft.com/office/drawing/2014/main" id="{342FF083-C5E3-6591-89F5-787DD6966B5E}"/>
              </a:ext>
            </a:extLst>
          </p:cNvPr>
          <p:cNvSpPr txBox="1"/>
          <p:nvPr/>
        </p:nvSpPr>
        <p:spPr>
          <a:xfrm>
            <a:off x="5499394" y="6080027"/>
            <a:ext cx="3091416" cy="646331"/>
          </a:xfrm>
          <a:prstGeom prst="rect">
            <a:avLst/>
          </a:prstGeom>
          <a:noFill/>
        </p:spPr>
        <p:txBody>
          <a:bodyPr wrap="square">
            <a:spAutoFit/>
          </a:bodyPr>
          <a:lstStyle/>
          <a:p>
            <a:r>
              <a:rPr lang="pl-PL" i="1" u="none" strike="noStrike" dirty="0" err="1">
                <a:solidFill>
                  <a:srgbClr val="000000"/>
                </a:solidFill>
                <a:effectLst/>
              </a:rPr>
              <a:t>Radeau</a:t>
            </a:r>
            <a:r>
              <a:rPr lang="pl-PL" i="1" u="none" strike="noStrike" dirty="0">
                <a:solidFill>
                  <a:srgbClr val="000000"/>
                </a:solidFill>
                <a:effectLst/>
              </a:rPr>
              <a:t> </a:t>
            </a:r>
            <a:r>
              <a:rPr lang="pl-PL" i="1" u="none" strike="noStrike" dirty="0" err="1">
                <a:solidFill>
                  <a:srgbClr val="000000"/>
                </a:solidFill>
                <a:effectLst/>
              </a:rPr>
              <a:t>d'Automne</a:t>
            </a:r>
            <a:r>
              <a:rPr lang="pl-PL" i="1" u="none" strike="noStrike" dirty="0">
                <a:solidFill>
                  <a:srgbClr val="000000"/>
                </a:solidFill>
                <a:effectLst/>
              </a:rPr>
              <a:t> 5</a:t>
            </a:r>
            <a:r>
              <a:rPr lang="pl-PL" i="0" u="none" strike="noStrike" dirty="0">
                <a:solidFill>
                  <a:srgbClr val="000000"/>
                </a:solidFill>
                <a:effectLst/>
              </a:rPr>
              <a:t>, [Jesienna tratwa]  2012</a:t>
            </a:r>
            <a:endParaRPr lang="en-US" dirty="0"/>
          </a:p>
        </p:txBody>
      </p:sp>
    </p:spTree>
    <p:extLst>
      <p:ext uri="{BB962C8B-B14F-4D97-AF65-F5344CB8AC3E}">
        <p14:creationId xmlns:p14="http://schemas.microsoft.com/office/powerpoint/2010/main" val="1411605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F8114C-98C5-BBDB-500F-1E1C250F7EA9}"/>
            </a:ext>
          </a:extLst>
        </p:cNvPr>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BD959B-C5DB-1DAE-CF0D-56E95E72353B}"/>
              </a:ext>
            </a:extLst>
          </p:cNvPr>
          <p:cNvSpPr>
            <a:spLocks noGrp="1"/>
          </p:cNvSpPr>
          <p:nvPr>
            <p:ph type="title"/>
          </p:nvPr>
        </p:nvSpPr>
        <p:spPr>
          <a:xfrm>
            <a:off x="836679" y="723898"/>
            <a:ext cx="6002110" cy="1495425"/>
          </a:xfrm>
        </p:spPr>
        <p:txBody>
          <a:bodyPr>
            <a:normAutofit/>
          </a:bodyPr>
          <a:lstStyle/>
          <a:p>
            <a:r>
              <a:rPr lang="pl-PL" sz="3600" kern="100" dirty="0">
                <a:effectLst/>
                <a:latin typeface="Aptos" panose="020B0004020202020204" pitchFamily="34" charset="0"/>
                <a:ea typeface="Aptos" panose="020B0004020202020204" pitchFamily="34" charset="0"/>
                <a:cs typeface="Times New Roman" panose="02020603050405020304" pitchFamily="18" charset="0"/>
              </a:rPr>
              <a:t>Giuseppe Penone </a:t>
            </a:r>
            <a:endParaRPr lang="en-US" sz="3600" dirty="0"/>
          </a:p>
        </p:txBody>
      </p:sp>
      <p:sp>
        <p:nvSpPr>
          <p:cNvPr id="3" name="Symbol zastępczy zawartości 2">
            <a:extLst>
              <a:ext uri="{FF2B5EF4-FFF2-40B4-BE49-F238E27FC236}">
                <a16:creationId xmlns:a16="http://schemas.microsoft.com/office/drawing/2014/main" id="{27F926C7-2F93-7D1A-857E-F46F2D6E684F}"/>
              </a:ext>
            </a:extLst>
          </p:cNvPr>
          <p:cNvSpPr>
            <a:spLocks noGrp="1"/>
          </p:cNvSpPr>
          <p:nvPr>
            <p:ph idx="1"/>
          </p:nvPr>
        </p:nvSpPr>
        <p:spPr>
          <a:xfrm>
            <a:off x="836680" y="2405067"/>
            <a:ext cx="6002110" cy="3729034"/>
          </a:xfrm>
        </p:spPr>
        <p:txBody>
          <a:bodyPr>
            <a:normAutofit/>
          </a:bodyPr>
          <a:lstStyle/>
          <a:p>
            <a:r>
              <a:rPr lang="pl-PL" sz="2000" dirty="0"/>
              <a:t>Ur. 1947, to włoski artysta i rzeźbiarz, znany z wielkoformatowych rzeźb drzew. Interesuje się połączeniem pomiędzy człowiekiem a światem naturalnym. Jego wczesne prace były łączone z ruchem </a:t>
            </a:r>
            <a:r>
              <a:rPr lang="pl-PL" sz="2000" i="1" dirty="0" err="1"/>
              <a:t>Arte</a:t>
            </a:r>
            <a:r>
              <a:rPr lang="pl-PL" sz="2000" i="1" dirty="0"/>
              <a:t> </a:t>
            </a:r>
            <a:r>
              <a:rPr lang="pl-PL" sz="2000" i="1" dirty="0" err="1"/>
              <a:t>povera</a:t>
            </a:r>
            <a:r>
              <a:rPr lang="pl-PL" sz="2000" dirty="0"/>
              <a:t>. Mieszka i pracuje w Turynie. Jego rzeźby, instalacje i rysunki są rozpoznawane po jego nacisku na proces i stosowaniu naturalnych materiałów takich jak glina, kamień, metal i drzewo. </a:t>
            </a:r>
          </a:p>
          <a:p>
            <a:r>
              <a:rPr lang="pl-PL" sz="2000" dirty="0"/>
              <a:t>Skupia się na figurze drzewa, żywego organizmu, który przypomina ludzką figurę. Pierwszą rzeźbę </a:t>
            </a:r>
            <a:r>
              <a:rPr lang="pl-PL" sz="2000" i="1" dirty="0" err="1"/>
              <a:t>Albero</a:t>
            </a:r>
            <a:r>
              <a:rPr lang="pl-PL" sz="2000" dirty="0"/>
              <a:t> (Drzewo) stworzył w 1969 roku.</a:t>
            </a:r>
          </a:p>
        </p:txBody>
      </p:sp>
      <p:pic>
        <p:nvPicPr>
          <p:cNvPr id="5" name="Obraz 4" descr="Obraz zawierający osoba, Ludzka twarz, ubrania, zmarszczka&#10;&#10;Opis wygenerowany automatycznie">
            <a:extLst>
              <a:ext uri="{FF2B5EF4-FFF2-40B4-BE49-F238E27FC236}">
                <a16:creationId xmlns:a16="http://schemas.microsoft.com/office/drawing/2014/main" id="{4CFC07FF-98A3-592F-8EB7-862FDF5536CE}"/>
              </a:ext>
            </a:extLst>
          </p:cNvPr>
          <p:cNvPicPr>
            <a:picLocks noChangeAspect="1"/>
          </p:cNvPicPr>
          <p:nvPr/>
        </p:nvPicPr>
        <p:blipFill>
          <a:blip r:embed="rId3"/>
          <a:srcRect l="15484" r="29734"/>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3931364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429577F-C5B4-6102-187B-A065F1C8351D}"/>
              </a:ext>
            </a:extLst>
          </p:cNvPr>
          <p:cNvSpPr>
            <a:spLocks noGrp="1"/>
          </p:cNvSpPr>
          <p:nvPr>
            <p:ph type="title"/>
          </p:nvPr>
        </p:nvSpPr>
        <p:spPr>
          <a:xfrm>
            <a:off x="3970366" y="609600"/>
            <a:ext cx="4267200" cy="1351472"/>
          </a:xfrm>
        </p:spPr>
        <p:txBody>
          <a:bodyPr>
            <a:normAutofit/>
          </a:bodyPr>
          <a:lstStyle/>
          <a:p>
            <a:pPr algn="ctr"/>
            <a:r>
              <a:rPr lang="en-US" sz="3600" dirty="0">
                <a:solidFill>
                  <a:schemeClr val="tx1">
                    <a:lumMod val="85000"/>
                    <a:lumOff val="15000"/>
                  </a:schemeClr>
                </a:solidFill>
              </a:rPr>
              <a:t>Giuseppe Penone – Drzewa </a:t>
            </a:r>
          </a:p>
        </p:txBody>
      </p:sp>
      <p:pic>
        <p:nvPicPr>
          <p:cNvPr id="5" name="Symbol zastępczy zawartości 4" descr="Obraz zawierający ściana, drewniany, sklejka, drewno&#10;&#10;Opis wygenerowany automatycznie">
            <a:extLst>
              <a:ext uri="{FF2B5EF4-FFF2-40B4-BE49-F238E27FC236}">
                <a16:creationId xmlns:a16="http://schemas.microsoft.com/office/drawing/2014/main" id="{BF9B2D1B-6B81-4170-22F5-0D83CC3107D5}"/>
              </a:ext>
            </a:extLst>
          </p:cNvPr>
          <p:cNvPicPr>
            <a:picLocks noChangeAspect="1"/>
          </p:cNvPicPr>
          <p:nvPr/>
        </p:nvPicPr>
        <p:blipFill>
          <a:blip r:embed="rId3"/>
          <a:srcRect l="46156" r="17739" b="2"/>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13" name="Content Placeholder 12">
            <a:extLst>
              <a:ext uri="{FF2B5EF4-FFF2-40B4-BE49-F238E27FC236}">
                <a16:creationId xmlns:a16="http://schemas.microsoft.com/office/drawing/2014/main" id="{7A23E0B3-6ED1-7E49-75A7-24CA09221584}"/>
              </a:ext>
            </a:extLst>
          </p:cNvPr>
          <p:cNvSpPr>
            <a:spLocks noGrp="1"/>
          </p:cNvSpPr>
          <p:nvPr>
            <p:ph idx="1"/>
          </p:nvPr>
        </p:nvSpPr>
        <p:spPr>
          <a:xfrm>
            <a:off x="3815596" y="2352911"/>
            <a:ext cx="4560799" cy="4101042"/>
          </a:xfrm>
        </p:spPr>
        <p:txBody>
          <a:bodyPr>
            <a:normAutofit/>
          </a:bodyPr>
          <a:lstStyle/>
          <a:p>
            <a:pPr algn="l"/>
            <a:r>
              <a:rPr lang="pl-PL" sz="1800" b="0" i="0" u="none" strike="noStrike" dirty="0">
                <a:solidFill>
                  <a:srgbClr val="000000"/>
                </a:solidFill>
                <a:effectLst/>
              </a:rPr>
              <a:t>Penone wychodzi od wytworu przemysłowego — belki z drewna jodłowego (</a:t>
            </a:r>
            <a:r>
              <a:rPr lang="pl-PL" sz="1800" b="0" i="1" u="none" strike="noStrike" dirty="0" err="1">
                <a:solidFill>
                  <a:srgbClr val="000000"/>
                </a:solidFill>
                <a:effectLst/>
              </a:rPr>
              <a:t>fir</a:t>
            </a:r>
            <a:r>
              <a:rPr lang="pl-PL" sz="1800" b="0" i="1" u="none" strike="noStrike" dirty="0">
                <a:solidFill>
                  <a:srgbClr val="000000"/>
                </a:solidFill>
                <a:effectLst/>
              </a:rPr>
              <a:t> </a:t>
            </a:r>
            <a:r>
              <a:rPr lang="pl-PL" sz="1800" b="0" i="1" u="none" strike="noStrike" dirty="0" err="1">
                <a:solidFill>
                  <a:srgbClr val="000000"/>
                </a:solidFill>
                <a:effectLst/>
              </a:rPr>
              <a:t>tree</a:t>
            </a:r>
            <a:r>
              <a:rPr lang="pl-PL" sz="1800" b="0" i="1" u="none" strike="noStrike" dirty="0">
                <a:solidFill>
                  <a:srgbClr val="000000"/>
                </a:solidFill>
                <a:effectLst/>
              </a:rPr>
              <a:t>/ </a:t>
            </a:r>
            <a:r>
              <a:rPr lang="pl-PL" sz="1800" i="1" dirty="0" err="1">
                <a:solidFill>
                  <a:srgbClr val="000000"/>
                </a:solidFill>
              </a:rPr>
              <a:t>f</a:t>
            </a:r>
            <a:r>
              <a:rPr lang="pl-PL" sz="1800" b="0" i="1" u="none" strike="noStrike" dirty="0" err="1">
                <a:solidFill>
                  <a:srgbClr val="000000"/>
                </a:solidFill>
                <a:effectLst/>
              </a:rPr>
              <a:t>irth</a:t>
            </a:r>
            <a:r>
              <a:rPr lang="pl-PL" sz="1800" b="0" i="0" u="none" strike="noStrike" dirty="0">
                <a:solidFill>
                  <a:srgbClr val="000000"/>
                </a:solidFill>
                <a:effectLst/>
              </a:rPr>
              <a:t>)— i dąży do odtworzenia pierwotnego, naturalnego stanu: drzewa, z którego została ona pozyskana. </a:t>
            </a:r>
          </a:p>
          <a:p>
            <a:pPr algn="l"/>
            <a:r>
              <a:rPr lang="pl-PL" sz="1800" b="0" i="0" u="none" strike="noStrike" dirty="0">
                <a:solidFill>
                  <a:srgbClr val="000000"/>
                </a:solidFill>
                <a:effectLst/>
              </a:rPr>
              <a:t>Dzięki obiektywnym śladom spiralnego układu słojów wewnątrz pnia, artysta odzyskuje konkretny moment rozwoju rośliny, chwilowo zniekształcony przez obróbkę przemysłową, i przywraca go poprzez swoje rzeźbiarskie działanie.</a:t>
            </a:r>
          </a:p>
        </p:txBody>
      </p:sp>
      <p:pic>
        <p:nvPicPr>
          <p:cNvPr id="9" name="Obraz 8" descr="Obraz zawierający ściana, w pomieszczeniu, podłoga, aranżacja wnętrz&#10;&#10;Opis wygenerowany automatycznie">
            <a:extLst>
              <a:ext uri="{FF2B5EF4-FFF2-40B4-BE49-F238E27FC236}">
                <a16:creationId xmlns:a16="http://schemas.microsoft.com/office/drawing/2014/main" id="{BBF4E878-41B6-9BCB-226B-E3E03B3DDF7D}"/>
              </a:ext>
            </a:extLst>
          </p:cNvPr>
          <p:cNvPicPr>
            <a:picLocks noChangeAspect="1"/>
          </p:cNvPicPr>
          <p:nvPr/>
        </p:nvPicPr>
        <p:blipFill>
          <a:blip r:embed="rId4"/>
          <a:srcRect l="3996" r="2383"/>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11" name="pole tekstowe 10">
            <a:extLst>
              <a:ext uri="{FF2B5EF4-FFF2-40B4-BE49-F238E27FC236}">
                <a16:creationId xmlns:a16="http://schemas.microsoft.com/office/drawing/2014/main" id="{A9FE046F-D118-40F6-5D52-37EE6BCFB704}"/>
              </a:ext>
            </a:extLst>
          </p:cNvPr>
          <p:cNvSpPr txBox="1"/>
          <p:nvPr/>
        </p:nvSpPr>
        <p:spPr>
          <a:xfrm>
            <a:off x="3775385" y="6130788"/>
            <a:ext cx="2498816" cy="646331"/>
          </a:xfrm>
          <a:prstGeom prst="rect">
            <a:avLst/>
          </a:prstGeom>
          <a:noFill/>
        </p:spPr>
        <p:txBody>
          <a:bodyPr wrap="square">
            <a:spAutoFit/>
          </a:bodyPr>
          <a:lstStyle/>
          <a:p>
            <a:r>
              <a:rPr lang="pl-PL" i="1" u="none" strike="noStrike" dirty="0">
                <a:solidFill>
                  <a:srgbClr val="000000"/>
                </a:solidFill>
                <a:effectLst/>
              </a:rPr>
              <a:t>Drzewo na 5 metrów</a:t>
            </a:r>
            <a:r>
              <a:rPr lang="pl-PL" i="0" u="none" strike="noStrike" dirty="0">
                <a:solidFill>
                  <a:srgbClr val="000000"/>
                </a:solidFill>
                <a:effectLst/>
              </a:rPr>
              <a:t>, </a:t>
            </a:r>
          </a:p>
          <a:p>
            <a:r>
              <a:rPr lang="pl-PL" i="0" u="none" strike="noStrike" dirty="0">
                <a:solidFill>
                  <a:srgbClr val="000000"/>
                </a:solidFill>
                <a:effectLst/>
              </a:rPr>
              <a:t>1969</a:t>
            </a:r>
            <a:endParaRPr lang="en-US" dirty="0"/>
          </a:p>
        </p:txBody>
      </p:sp>
      <p:sp>
        <p:nvSpPr>
          <p:cNvPr id="14" name="pole tekstowe 13">
            <a:extLst>
              <a:ext uri="{FF2B5EF4-FFF2-40B4-BE49-F238E27FC236}">
                <a16:creationId xmlns:a16="http://schemas.microsoft.com/office/drawing/2014/main" id="{2D9E014E-E43D-97E0-75FE-2E727531E28B}"/>
              </a:ext>
            </a:extLst>
          </p:cNvPr>
          <p:cNvSpPr txBox="1"/>
          <p:nvPr/>
        </p:nvSpPr>
        <p:spPr>
          <a:xfrm>
            <a:off x="5757686" y="6152864"/>
            <a:ext cx="2767795" cy="646331"/>
          </a:xfrm>
          <a:prstGeom prst="rect">
            <a:avLst/>
          </a:prstGeom>
          <a:noFill/>
        </p:spPr>
        <p:txBody>
          <a:bodyPr wrap="square">
            <a:spAutoFit/>
          </a:bodyPr>
          <a:lstStyle/>
          <a:p>
            <a:pPr algn="r"/>
            <a:r>
              <a:rPr lang="pl-PL" b="0" i="1" u="none" strike="noStrike" dirty="0">
                <a:solidFill>
                  <a:srgbClr val="000000"/>
                </a:solidFill>
                <a:effectLst/>
              </a:rPr>
              <a:t>Drzewo na 8 metrów</a:t>
            </a:r>
            <a:r>
              <a:rPr lang="pl-PL" b="0" i="0" u="none" strike="noStrike" dirty="0">
                <a:solidFill>
                  <a:srgbClr val="000000"/>
                </a:solidFill>
                <a:effectLst/>
              </a:rPr>
              <a:t>, 2000</a:t>
            </a:r>
          </a:p>
        </p:txBody>
      </p:sp>
    </p:spTree>
    <p:extLst>
      <p:ext uri="{BB962C8B-B14F-4D97-AF65-F5344CB8AC3E}">
        <p14:creationId xmlns:p14="http://schemas.microsoft.com/office/powerpoint/2010/main" val="3492888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ymbol zastępczy zawartości 3" descr="Obraz zawierający ściana, podłoga, w pomieszczeniu, drewno&#10;&#10;Opis wygenerowany automatycznie">
            <a:extLst>
              <a:ext uri="{FF2B5EF4-FFF2-40B4-BE49-F238E27FC236}">
                <a16:creationId xmlns:a16="http://schemas.microsoft.com/office/drawing/2014/main" id="{53558588-D021-E5D0-EB48-62E60961E184}"/>
              </a:ext>
            </a:extLst>
          </p:cNvPr>
          <p:cNvPicPr>
            <a:picLocks noGrp="1" noChangeAspect="1"/>
          </p:cNvPicPr>
          <p:nvPr>
            <p:ph idx="1"/>
          </p:nvPr>
        </p:nvPicPr>
        <p:blipFill>
          <a:blip r:embed="rId3"/>
          <a:srcRect r="7071" b="2"/>
          <a:stretch>
            <a:fillRect/>
          </a:stretch>
        </p:blipFill>
        <p:spPr>
          <a:xfrm>
            <a:off x="-1" y="1376689"/>
            <a:ext cx="7574486" cy="5481312"/>
          </a:xfrm>
          <a:prstGeom prst="rect">
            <a:avLst/>
          </a:prstGeom>
        </p:spPr>
      </p:pic>
      <p:pic>
        <p:nvPicPr>
          <p:cNvPr id="6" name="Obraz 5" descr="Obraz zawierający pająk, ziemia, sztuka&#10;&#10;Opis wygenerowany automatycznie przy średnim poziomie pewności">
            <a:extLst>
              <a:ext uri="{FF2B5EF4-FFF2-40B4-BE49-F238E27FC236}">
                <a16:creationId xmlns:a16="http://schemas.microsoft.com/office/drawing/2014/main" id="{B2E5E69D-BB93-69BA-C10D-FD715D82228E}"/>
              </a:ext>
            </a:extLst>
          </p:cNvPr>
          <p:cNvPicPr>
            <a:picLocks noChangeAspect="1"/>
          </p:cNvPicPr>
          <p:nvPr/>
        </p:nvPicPr>
        <p:blipFill>
          <a:blip r:embed="rId4"/>
          <a:srcRect r="-2" b="13342"/>
          <a:stretch>
            <a:fillRect/>
          </a:stretch>
        </p:blipFill>
        <p:spPr>
          <a:xfrm>
            <a:off x="7574491" y="1376689"/>
            <a:ext cx="4617509" cy="5481312"/>
          </a:xfrm>
          <a:prstGeom prst="rect">
            <a:avLst/>
          </a:prstGeom>
        </p:spPr>
      </p:pic>
      <p:sp>
        <p:nvSpPr>
          <p:cNvPr id="11" name="Rectangle 10">
            <a:extLst>
              <a:ext uri="{FF2B5EF4-FFF2-40B4-BE49-F238E27FC236}">
                <a16:creationId xmlns:a16="http://schemas.microsoft.com/office/drawing/2014/main" id="{6DB035F4-535B-5F8E-E737-42F576F74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376687"/>
          </a:xfrm>
          <a:prstGeom prst="rect">
            <a:avLst/>
          </a:prstGeom>
          <a:solidFill>
            <a:schemeClr val="bg1"/>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8E8597E-2000-3D25-7762-42D116007F69}"/>
              </a:ext>
            </a:extLst>
          </p:cNvPr>
          <p:cNvSpPr>
            <a:spLocks noGrp="1"/>
          </p:cNvSpPr>
          <p:nvPr>
            <p:ph type="title"/>
          </p:nvPr>
        </p:nvSpPr>
        <p:spPr>
          <a:xfrm>
            <a:off x="360957" y="121970"/>
            <a:ext cx="10732867" cy="917595"/>
          </a:xfrm>
        </p:spPr>
        <p:txBody>
          <a:bodyPr vert="horz" lIns="91440" tIns="45720" rIns="91440" bIns="45720" rtlCol="0" anchor="ctr">
            <a:noAutofit/>
          </a:bodyPr>
          <a:lstStyle/>
          <a:p>
            <a:br>
              <a:rPr lang="en-US" sz="2400" dirty="0"/>
            </a:br>
            <a:r>
              <a:rPr lang="pl-PL" sz="2400" b="0" i="0" u="none" strike="noStrike" dirty="0">
                <a:solidFill>
                  <a:srgbClr val="000000"/>
                </a:solidFill>
                <a:effectLst/>
              </a:rPr>
              <a:t>Giuseppe Penone,</a:t>
            </a:r>
            <a:r>
              <a:rPr lang="pl-PL" sz="2400" b="0" i="1" u="none" strike="noStrike" dirty="0">
                <a:solidFill>
                  <a:srgbClr val="000000"/>
                </a:solidFill>
                <a:effectLst/>
              </a:rPr>
              <a:t> </a:t>
            </a:r>
            <a:r>
              <a:rPr lang="pl-PL" sz="2400" i="1" dirty="0">
                <a:solidFill>
                  <a:srgbClr val="000000"/>
                </a:solidFill>
              </a:rPr>
              <a:t>Złote, iluminowane d</a:t>
            </a:r>
            <a:r>
              <a:rPr lang="pl-PL" sz="2400" b="0" i="1" u="none" strike="noStrike" dirty="0">
                <a:solidFill>
                  <a:srgbClr val="000000"/>
                </a:solidFill>
                <a:effectLst/>
              </a:rPr>
              <a:t>rzewa</a:t>
            </a:r>
            <a:r>
              <a:rPr lang="pl-PL" sz="2400" b="0" i="0" u="none" strike="noStrike" dirty="0">
                <a:solidFill>
                  <a:srgbClr val="000000"/>
                </a:solidFill>
                <a:effectLst/>
              </a:rPr>
              <a:t>, Whitechapel Gallery, 2008</a:t>
            </a:r>
            <a:endParaRPr lang="en-US" sz="2400" kern="1200" dirty="0">
              <a:solidFill>
                <a:schemeClr val="tx1"/>
              </a:solidFill>
              <a:ea typeface="+mj-ea"/>
              <a:cs typeface="+mj-cs"/>
            </a:endParaRPr>
          </a:p>
        </p:txBody>
      </p:sp>
    </p:spTree>
    <p:extLst>
      <p:ext uri="{BB962C8B-B14F-4D97-AF65-F5344CB8AC3E}">
        <p14:creationId xmlns:p14="http://schemas.microsoft.com/office/powerpoint/2010/main" val="1203909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4D327EF6-1201-4218-AA98-3DA5A0F48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3">
            <a:extLst>
              <a:ext uri="{FF2B5EF4-FFF2-40B4-BE49-F238E27FC236}">
                <a16:creationId xmlns:a16="http://schemas.microsoft.com/office/drawing/2014/main" id="{9864AAEA-8DC4-4D15-864C-B53C5B4CC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E82F361B-984A-43B6-AFE8-1F1439428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0664"/>
          </a:xfrm>
          <a:prstGeom prst="rect">
            <a:avLst/>
          </a:prstGeom>
          <a:ln>
            <a:noFill/>
          </a:ln>
          <a:effectLst>
            <a:outerShdw blurRad="596900" dist="3302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7332AC7-2D97-6FB1-4BF1-1D20844D5643}"/>
              </a:ext>
            </a:extLst>
          </p:cNvPr>
          <p:cNvSpPr>
            <a:spLocks noGrp="1"/>
          </p:cNvSpPr>
          <p:nvPr>
            <p:ph type="title"/>
          </p:nvPr>
        </p:nvSpPr>
        <p:spPr>
          <a:xfrm>
            <a:off x="761801" y="575094"/>
            <a:ext cx="4697303" cy="2254370"/>
          </a:xfrm>
        </p:spPr>
        <p:txBody>
          <a:bodyPr>
            <a:normAutofit/>
          </a:bodyPr>
          <a:lstStyle/>
          <a:p>
            <a:r>
              <a:rPr lang="pl-PL" sz="4000" kern="100">
                <a:effectLst/>
                <a:latin typeface="Aptos" panose="020B0004020202020204" pitchFamily="34" charset="0"/>
                <a:ea typeface="Aptos" panose="020B0004020202020204" pitchFamily="34" charset="0"/>
                <a:cs typeface="Times New Roman" panose="02020603050405020304" pitchFamily="18" charset="0"/>
              </a:rPr>
              <a:t>Maya Lin</a:t>
            </a:r>
            <a:endParaRPr lang="en-US" sz="4000"/>
          </a:p>
        </p:txBody>
      </p:sp>
      <p:sp useBgFill="1">
        <p:nvSpPr>
          <p:cNvPr id="18" name="Rectangle 17">
            <a:extLst>
              <a:ext uri="{FF2B5EF4-FFF2-40B4-BE49-F238E27FC236}">
                <a16:creationId xmlns:a16="http://schemas.microsoft.com/office/drawing/2014/main" id="{4F2A6A32-9ADF-4DD4-AEA5-0D1FF0F8B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49700"/>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osoba, ubrania, Ludzka twarz, ściana&#10;&#10;Opis wygenerowany automatycznie">
            <a:extLst>
              <a:ext uri="{FF2B5EF4-FFF2-40B4-BE49-F238E27FC236}">
                <a16:creationId xmlns:a16="http://schemas.microsoft.com/office/drawing/2014/main" id="{7F86E4BF-579D-A7DC-F9EF-F49D2E7CA599}"/>
              </a:ext>
            </a:extLst>
          </p:cNvPr>
          <p:cNvPicPr>
            <a:picLocks noChangeAspect="1"/>
          </p:cNvPicPr>
          <p:nvPr/>
        </p:nvPicPr>
        <p:blipFill>
          <a:blip r:embed="rId3"/>
          <a:srcRect r="18620" b="-1"/>
          <a:stretch>
            <a:fillRect/>
          </a:stretch>
        </p:blipFill>
        <p:spPr>
          <a:xfrm>
            <a:off x="6093082" y="10"/>
            <a:ext cx="6098917" cy="3428736"/>
          </a:xfrm>
          <a:prstGeom prst="rect">
            <a:avLst/>
          </a:prstGeom>
        </p:spPr>
      </p:pic>
      <p:pic>
        <p:nvPicPr>
          <p:cNvPr id="7" name="Obraz 6" descr="Obraz zawierający szkic, natura, zima, śnieg&#10;&#10;Opis wygenerowany automatycznie">
            <a:extLst>
              <a:ext uri="{FF2B5EF4-FFF2-40B4-BE49-F238E27FC236}">
                <a16:creationId xmlns:a16="http://schemas.microsoft.com/office/drawing/2014/main" id="{1CD8D090-0864-3892-5A5A-8A2F6646CE5B}"/>
              </a:ext>
            </a:extLst>
          </p:cNvPr>
          <p:cNvPicPr>
            <a:picLocks noChangeAspect="1"/>
          </p:cNvPicPr>
          <p:nvPr/>
        </p:nvPicPr>
        <p:blipFill>
          <a:blip r:embed="rId4"/>
          <a:srcRect t="10048" r="-2" b="5091"/>
          <a:stretch>
            <a:fillRect/>
          </a:stretch>
        </p:blipFill>
        <p:spPr>
          <a:xfrm>
            <a:off x="8289" y="3437337"/>
            <a:ext cx="6098917" cy="3428746"/>
          </a:xfrm>
          <a:prstGeom prst="rect">
            <a:avLst/>
          </a:prstGeom>
        </p:spPr>
      </p:pic>
      <p:sp>
        <p:nvSpPr>
          <p:cNvPr id="3" name="Symbol zastępczy zawartości 2">
            <a:extLst>
              <a:ext uri="{FF2B5EF4-FFF2-40B4-BE49-F238E27FC236}">
                <a16:creationId xmlns:a16="http://schemas.microsoft.com/office/drawing/2014/main" id="{99C160D3-C65B-876C-83A7-1E18FEA3A494}"/>
              </a:ext>
            </a:extLst>
          </p:cNvPr>
          <p:cNvSpPr>
            <a:spLocks noGrp="1"/>
          </p:cNvSpPr>
          <p:nvPr>
            <p:ph idx="1"/>
          </p:nvPr>
        </p:nvSpPr>
        <p:spPr>
          <a:xfrm>
            <a:off x="6314066" y="3649147"/>
            <a:ext cx="5877932" cy="2628901"/>
          </a:xfrm>
        </p:spPr>
        <p:txBody>
          <a:bodyPr anchor="ctr">
            <a:noAutofit/>
          </a:bodyPr>
          <a:lstStyle/>
          <a:p>
            <a:r>
              <a:rPr lang="pl-PL" sz="1600" dirty="0"/>
              <a:t>Ur. 1959 w Atenach, w Ohio, amerykańska architektka i artystka pochodzenia chińskiego.</a:t>
            </a:r>
          </a:p>
          <a:p>
            <a:r>
              <a:rPr lang="pl-PL" sz="1600" dirty="0"/>
              <a:t>W 2004 była jurorką konkursu architektonicznego na odbudowę World Trade Center. Mieszka i pracuje w Nowym Jorku. </a:t>
            </a:r>
          </a:p>
          <a:p>
            <a:r>
              <a:rPr lang="pl-PL" sz="1600" dirty="0"/>
              <a:t>Jej praca skupia się na projektowaniu opartym na pamięci, realizacjach architektonicznych i  wielkoskalowych instalacjach środowiskowych.</a:t>
            </a:r>
          </a:p>
          <a:p>
            <a:r>
              <a:rPr lang="pl-PL" sz="1600" dirty="0"/>
              <a:t>Używając wody i naturalnych krajobrazów prace Lin dotykają kwestii pamięci i czasu badając jak doświadczamy i jak odnosimy się do naszych środowisk i naszego otoczenia.</a:t>
            </a:r>
          </a:p>
        </p:txBody>
      </p:sp>
      <p:sp>
        <p:nvSpPr>
          <p:cNvPr id="9" name="pole tekstowe 8">
            <a:extLst>
              <a:ext uri="{FF2B5EF4-FFF2-40B4-BE49-F238E27FC236}">
                <a16:creationId xmlns:a16="http://schemas.microsoft.com/office/drawing/2014/main" id="{28EADF52-6322-0E41-67C0-6C21744639A8}"/>
              </a:ext>
            </a:extLst>
          </p:cNvPr>
          <p:cNvSpPr txBox="1"/>
          <p:nvPr/>
        </p:nvSpPr>
        <p:spPr>
          <a:xfrm>
            <a:off x="6300620" y="6506902"/>
            <a:ext cx="6098240" cy="369332"/>
          </a:xfrm>
          <a:prstGeom prst="rect">
            <a:avLst/>
          </a:prstGeom>
          <a:noFill/>
        </p:spPr>
        <p:txBody>
          <a:bodyPr wrap="square">
            <a:spAutoFit/>
          </a:bodyPr>
          <a:lstStyle/>
          <a:p>
            <a:r>
              <a:rPr lang="pl-PL" b="0" i="1" u="none" strike="noStrike" dirty="0">
                <a:solidFill>
                  <a:srgbClr val="000000"/>
                </a:solidFill>
                <a:effectLst/>
                <a:latin typeface="Untitled Sans"/>
              </a:rPr>
              <a:t>Silver Ontario</a:t>
            </a:r>
            <a:r>
              <a:rPr lang="pl-PL" b="0" i="0" u="none" strike="noStrike" dirty="0">
                <a:solidFill>
                  <a:srgbClr val="000000"/>
                </a:solidFill>
                <a:effectLst/>
                <a:latin typeface="Untitled Sans"/>
              </a:rPr>
              <a:t>, 2012-2013</a:t>
            </a:r>
            <a:endParaRPr lang="en-US" dirty="0"/>
          </a:p>
        </p:txBody>
      </p:sp>
    </p:spTree>
    <p:extLst>
      <p:ext uri="{BB962C8B-B14F-4D97-AF65-F5344CB8AC3E}">
        <p14:creationId xmlns:p14="http://schemas.microsoft.com/office/powerpoint/2010/main" val="31171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trawa, drzewo, roślina, niebo&#10;&#10;Opis wygenerowany automatycznie">
            <a:extLst>
              <a:ext uri="{FF2B5EF4-FFF2-40B4-BE49-F238E27FC236}">
                <a16:creationId xmlns:a16="http://schemas.microsoft.com/office/drawing/2014/main" id="{1232028C-BE9B-1243-0B8C-ADA48EE0E99E}"/>
              </a:ext>
            </a:extLst>
          </p:cNvPr>
          <p:cNvPicPr>
            <a:picLocks noChangeAspect="1"/>
          </p:cNvPicPr>
          <p:nvPr/>
        </p:nvPicPr>
        <p:blipFill>
          <a:blip r:embed="rId3"/>
          <a:srcRect b="10507"/>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09751994-D88E-49B5-653A-4FF6A2DEE95F}"/>
              </a:ext>
            </a:extLst>
          </p:cNvPr>
          <p:cNvSpPr>
            <a:spLocks noGrp="1"/>
          </p:cNvSpPr>
          <p:nvPr>
            <p:ph type="title"/>
          </p:nvPr>
        </p:nvSpPr>
        <p:spPr>
          <a:xfrm>
            <a:off x="419099" y="267145"/>
            <a:ext cx="3822189" cy="1899912"/>
          </a:xfrm>
        </p:spPr>
        <p:txBody>
          <a:bodyPr>
            <a:normAutofit/>
          </a:bodyPr>
          <a:lstStyle/>
          <a:p>
            <a:r>
              <a:rPr lang="en-US" sz="3600" dirty="0"/>
              <a:t>Maya Lin, </a:t>
            </a:r>
            <a:br>
              <a:rPr lang="en-US" sz="3600" dirty="0"/>
            </a:br>
            <a:r>
              <a:rPr lang="pl-PL" sz="3600" b="0" i="1" u="none" strike="noStrike" dirty="0">
                <a:effectLst/>
              </a:rPr>
              <a:t>The Wave Field</a:t>
            </a:r>
            <a:r>
              <a:rPr lang="pl-PL" sz="3600" b="0" i="0" u="none" strike="noStrike" dirty="0">
                <a:effectLst/>
              </a:rPr>
              <a:t>, 1995</a:t>
            </a:r>
            <a:endParaRPr lang="en-US" sz="3600" dirty="0"/>
          </a:p>
        </p:txBody>
      </p:sp>
      <p:sp>
        <p:nvSpPr>
          <p:cNvPr id="9" name="Content Placeholder 8">
            <a:extLst>
              <a:ext uri="{FF2B5EF4-FFF2-40B4-BE49-F238E27FC236}">
                <a16:creationId xmlns:a16="http://schemas.microsoft.com/office/drawing/2014/main" id="{D85EF173-6D01-EC4E-2A46-3294D3EB0FFB}"/>
              </a:ext>
            </a:extLst>
          </p:cNvPr>
          <p:cNvSpPr>
            <a:spLocks noGrp="1"/>
          </p:cNvSpPr>
          <p:nvPr>
            <p:ph idx="1"/>
          </p:nvPr>
        </p:nvSpPr>
        <p:spPr>
          <a:xfrm>
            <a:off x="0" y="2434201"/>
            <a:ext cx="4660389" cy="3742762"/>
          </a:xfrm>
        </p:spPr>
        <p:txBody>
          <a:bodyPr>
            <a:noAutofit/>
          </a:bodyPr>
          <a:lstStyle/>
          <a:p>
            <a:r>
              <a:rPr lang="pl-PL" sz="1800" b="0" i="0" u="none" strike="noStrike" dirty="0">
                <a:solidFill>
                  <a:srgbClr val="000000"/>
                </a:solidFill>
                <a:effectLst/>
              </a:rPr>
              <a:t>Rzeźba jest wyrazem prostej fali wodnej, inspirowanej badaniami z zakresu dynamiki płynów, aerodynamiki i turbulencji. </a:t>
            </a:r>
          </a:p>
          <a:p>
            <a:r>
              <a:rPr lang="pl-PL" sz="1800" b="0" i="0" u="none" strike="noStrike" dirty="0">
                <a:solidFill>
                  <a:srgbClr val="000000"/>
                </a:solidFill>
                <a:effectLst/>
              </a:rPr>
              <a:t>Projektując rzeźbę dla Uniwersytetu Michigan, artystka chciała powiązać swoje zainteresowania krajobrazem z inżynierią lotniczą. </a:t>
            </a:r>
          </a:p>
          <a:p>
            <a:r>
              <a:rPr lang="pl-PL" sz="1800" b="0" i="0" u="none" strike="noStrike" dirty="0">
                <a:solidFill>
                  <a:srgbClr val="000000"/>
                </a:solidFill>
                <a:effectLst/>
              </a:rPr>
              <a:t>Konkretne wyobrażenie naturalnie występującej, powtarzalnej fali wodnej stało się podstawą dzieła i tworzy związek z lotem, jednocześnie osadzając rzeźbę w kontekście miejsca. </a:t>
            </a:r>
            <a:endParaRPr lang="en-US" sz="1800" dirty="0"/>
          </a:p>
        </p:txBody>
      </p:sp>
    </p:spTree>
    <p:extLst>
      <p:ext uri="{BB962C8B-B14F-4D97-AF65-F5344CB8AC3E}">
        <p14:creationId xmlns:p14="http://schemas.microsoft.com/office/powerpoint/2010/main" val="1896728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1CEC1E-CAE8-45B1-BBA0-3F0B677570EF}"/>
              </a:ext>
            </a:extLst>
          </p:cNvPr>
          <p:cNvSpPr>
            <a:spLocks noGrp="1"/>
          </p:cNvSpPr>
          <p:nvPr>
            <p:ph type="title"/>
          </p:nvPr>
        </p:nvSpPr>
        <p:spPr/>
        <p:txBody>
          <a:bodyPr>
            <a:noAutofit/>
          </a:bodyPr>
          <a:lstStyle/>
          <a:p>
            <a:r>
              <a:rPr lang="pl-PL" sz="3600" kern="100" dirty="0">
                <a:effectLst/>
                <a:latin typeface="Aptos" panose="020B0004020202020204" pitchFamily="34" charset="0"/>
                <a:ea typeface="Aptos" panose="020B0004020202020204" pitchFamily="34" charset="0"/>
                <a:cs typeface="Times New Roman" panose="02020603050405020304" pitchFamily="18" charset="0"/>
              </a:rPr>
              <a:t>Wystawa w Centrum Sztuki Współczesnej w Zamku Ujazdowskim pt. „Gleba i przyjaciele” kuratorowana przez Marianna Dobkowska i Edith </a:t>
            </a:r>
            <a:r>
              <a:rPr lang="pl-PL" sz="3600" kern="100" dirty="0" err="1">
                <a:effectLst/>
                <a:latin typeface="Aptos" panose="020B0004020202020204" pitchFamily="34" charset="0"/>
                <a:ea typeface="Aptos" panose="020B0004020202020204" pitchFamily="34" charset="0"/>
                <a:cs typeface="Times New Roman" panose="02020603050405020304" pitchFamily="18" charset="0"/>
              </a:rPr>
              <a:t>Jeřábkov</a:t>
            </a:r>
            <a:endParaRPr lang="en-US" sz="3600" dirty="0"/>
          </a:p>
        </p:txBody>
      </p:sp>
      <p:sp>
        <p:nvSpPr>
          <p:cNvPr id="3" name="Symbol zastępczy zawartości 2">
            <a:extLst>
              <a:ext uri="{FF2B5EF4-FFF2-40B4-BE49-F238E27FC236}">
                <a16:creationId xmlns:a16="http://schemas.microsoft.com/office/drawing/2014/main" id="{69C0A794-7EA2-C671-72A5-8B382D781301}"/>
              </a:ext>
            </a:extLst>
          </p:cNvPr>
          <p:cNvSpPr>
            <a:spLocks noGrp="1"/>
          </p:cNvSpPr>
          <p:nvPr>
            <p:ph idx="1"/>
          </p:nvPr>
        </p:nvSpPr>
        <p:spPr>
          <a:xfrm>
            <a:off x="838200" y="2232212"/>
            <a:ext cx="10515600" cy="4867835"/>
          </a:xfrm>
        </p:spPr>
        <p:txBody>
          <a:bodyPr>
            <a:normAutofit/>
          </a:bodyPr>
          <a:lstStyle/>
          <a:p>
            <a:r>
              <a:rPr lang="pl-PL" sz="1800" dirty="0"/>
              <a:t>“</a:t>
            </a:r>
            <a:r>
              <a:rPr lang="pl-PL" sz="1800" i="1" dirty="0"/>
              <a:t>W epoce przemysłowej ludzkość w najlepszym razie uważała glebę za coś oczywistego, coś, co po prostu istnieje i nie wymaga uwagi, coś niewidzialnego, a nawet brudnego. Dziś jednak wiemy, że gleba, podobnie jak ocean, jest niezbadanym obszarem naszego świata, choć znajduje się tuż pod naszymi stopami. Nie jest martwą materią, wręcz przeciwnie – jest miejscem aktywności niezliczonej liczby organizmów i pulsuje procesami transformacyjnymi. Postrzeganie gleby zostało celowo zniekształcone, aby mogła stać się przedmiotem, towarem i obiektem spekulacji, podobnie jak zwierzęta, rośliny, woda Ii inne byty.</a:t>
            </a:r>
          </a:p>
          <a:p>
            <a:r>
              <a:rPr lang="pl-PL" sz="1800" i="1" dirty="0"/>
              <a:t>Dlatego w naszej wystawie skupiamy uwagę na tych, którzy są świadomi skutków złego zarządzania glebą. Nazywamy ich przyjaciółmi i zapraszamy do wysłuchania ich historii. To nie tylko ludzie, ale przede wszystkim różne inne organizmy zaangażowane w ziemską egzystencję. Na wystawie prezentujemy splątane historie roślin, ludzi i bytów nieludzkich, różne sposoby współbycia ze światem i jego doświadczania, miejsca przecięcia sztuki i praktyk uprawy ziemi oraz opieki nad nią</a:t>
            </a:r>
            <a:r>
              <a:rPr lang="pl-PL" sz="1800" dirty="0"/>
              <a:t>” – </a:t>
            </a:r>
          </a:p>
          <a:p>
            <a:pPr marL="0" indent="0">
              <a:buNone/>
            </a:pPr>
            <a:r>
              <a:rPr lang="pl-PL" sz="1800" dirty="0"/>
              <a:t>Marianna Dobkowska i Edith </a:t>
            </a:r>
            <a:r>
              <a:rPr lang="pl-PL" sz="1800" kern="100" dirty="0" err="1">
                <a:effectLst/>
                <a:latin typeface="Aptos" panose="020B0004020202020204" pitchFamily="34" charset="0"/>
                <a:ea typeface="Aptos" panose="020B0004020202020204" pitchFamily="34" charset="0"/>
                <a:cs typeface="Times New Roman" panose="02020603050405020304" pitchFamily="18" charset="0"/>
              </a:rPr>
              <a:t>Jeřábkov</a:t>
            </a:r>
            <a:r>
              <a:rPr lang="pl-PL" sz="1800" dirty="0"/>
              <a:t>.</a:t>
            </a:r>
          </a:p>
        </p:txBody>
      </p:sp>
    </p:spTree>
    <p:extLst>
      <p:ext uri="{BB962C8B-B14F-4D97-AF65-F5344CB8AC3E}">
        <p14:creationId xmlns:p14="http://schemas.microsoft.com/office/powerpoint/2010/main" val="243417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D4B7B6-5438-A937-F9B4-E9EBD911B062}"/>
              </a:ext>
            </a:extLst>
          </p:cNvPr>
          <p:cNvSpPr>
            <a:spLocks noGrp="1"/>
          </p:cNvSpPr>
          <p:nvPr>
            <p:ph type="title"/>
          </p:nvPr>
        </p:nvSpPr>
        <p:spPr/>
        <p:txBody>
          <a:bodyPr/>
          <a:lstStyle/>
          <a:p>
            <a:r>
              <a:rPr lang="en-US" dirty="0"/>
              <a:t>Plan wykładu</a:t>
            </a:r>
          </a:p>
        </p:txBody>
      </p:sp>
      <p:sp>
        <p:nvSpPr>
          <p:cNvPr id="3" name="Symbol zastępczy zawartości 2">
            <a:extLst>
              <a:ext uri="{FF2B5EF4-FFF2-40B4-BE49-F238E27FC236}">
                <a16:creationId xmlns:a16="http://schemas.microsoft.com/office/drawing/2014/main" id="{8C9A1F36-7420-294E-3137-C117F4D68BB4}"/>
              </a:ext>
            </a:extLst>
          </p:cNvPr>
          <p:cNvSpPr>
            <a:spLocks noGrp="1"/>
          </p:cNvSpPr>
          <p:nvPr>
            <p:ph idx="1"/>
          </p:nvPr>
        </p:nvSpPr>
        <p:spPr>
          <a:xfrm>
            <a:off x="304801" y="1825625"/>
            <a:ext cx="11421978" cy="4351338"/>
          </a:xfrm>
        </p:spPr>
        <p:txBody>
          <a:bodyPr>
            <a:noAutofit/>
          </a:bodyPr>
          <a:lstStyle/>
          <a:p>
            <a:pPr marL="0" indent="0">
              <a:buNone/>
            </a:pPr>
            <a:r>
              <a:rPr lang="pl-PL" sz="2000" kern="100" dirty="0">
                <a:effectLst/>
                <a:latin typeface="Aptos" panose="020B0004020202020204" pitchFamily="34" charset="0"/>
                <a:ea typeface="Aptos" panose="020B0004020202020204" pitchFamily="34" charset="0"/>
                <a:cs typeface="Times New Roman" panose="02020603050405020304" pitchFamily="18" charset="0"/>
              </a:rPr>
              <a:t>Krytyczne zaangażowanie w rolę roślin w przestrzeniach miejskich staje się perspektywą coraz wyraźniej zauważaną zarówno w obszarze dyskursu teoretycznego, jak i praktyki artystycznej.</a:t>
            </a:r>
          </a:p>
          <a:p>
            <a:pPr marL="0" indent="0">
              <a:buNone/>
            </a:pPr>
            <a:endParaRPr lang="pl-P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buAutoNum type="arabicPeriod"/>
            </a:pPr>
            <a:r>
              <a:rPr lang="pl-PL" sz="2000" kern="100" dirty="0">
                <a:effectLst/>
                <a:latin typeface="Aptos" panose="020B0004020202020204" pitchFamily="34" charset="0"/>
                <a:ea typeface="Aptos" panose="020B0004020202020204" pitchFamily="34" charset="0"/>
                <a:cs typeface="Times New Roman" panose="02020603050405020304" pitchFamily="18" charset="0"/>
              </a:rPr>
              <a:t>Metafory miasta według Arnolda Berleanta w kontekście Estetyki Środowiskowej: miasto jako las, ogród, maszyna, asfaltowa dżungla, dzicz</a:t>
            </a:r>
            <a:endParaRPr lang="pl-PL" sz="20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buAutoNum type="arabicPeriod"/>
            </a:pPr>
            <a:r>
              <a:rPr lang="pl-PL" sz="2000" dirty="0">
                <a:latin typeface="Aptos" panose="020B0004020202020204" pitchFamily="34" charset="0"/>
              </a:rPr>
              <a:t>Zwrot roślinny </a:t>
            </a:r>
            <a:r>
              <a:rPr lang="en-US" sz="2000" dirty="0">
                <a:latin typeface="Aptos" panose="020B0004020202020204" pitchFamily="34" charset="0"/>
              </a:rPr>
              <a:t>(</a:t>
            </a:r>
            <a:r>
              <a:rPr lang="en-US" sz="2000" i="1" dirty="0">
                <a:latin typeface="Aptos" panose="020B0004020202020204" pitchFamily="34" charset="0"/>
              </a:rPr>
              <a:t>plant turn</a:t>
            </a:r>
            <a:r>
              <a:rPr lang="en-US" sz="2000" dirty="0">
                <a:latin typeface="Aptos" panose="020B0004020202020204" pitchFamily="34" charset="0"/>
              </a:rPr>
              <a:t>), Plantatocjen (</a:t>
            </a:r>
            <a:r>
              <a:rPr lang="en-US" sz="2000" i="1" dirty="0">
                <a:latin typeface="Aptos" panose="020B0004020202020204" pitchFamily="34" charset="0"/>
              </a:rPr>
              <a:t>Plantationocene</a:t>
            </a:r>
            <a:r>
              <a:rPr lang="en-US" sz="2000" dirty="0">
                <a:latin typeface="Aptos" panose="020B0004020202020204" pitchFamily="34" charset="0"/>
              </a:rPr>
              <a:t>) </a:t>
            </a:r>
            <a:r>
              <a:rPr lang="pl-PL" sz="2000" dirty="0">
                <a:latin typeface="Aptos" panose="020B0004020202020204" pitchFamily="34" charset="0"/>
              </a:rPr>
              <a:t>i Zielona Rebelia</a:t>
            </a:r>
            <a:endParaRPr lang="pl-PL" sz="2000" kern="100" dirty="0">
              <a:latin typeface="Aptos" panose="020B0004020202020204" pitchFamily="34" charset="0"/>
              <a:cs typeface="Times New Roman" panose="02020603050405020304" pitchFamily="18" charset="0"/>
            </a:endParaRPr>
          </a:p>
          <a:p>
            <a:pPr marL="342900" indent="-342900">
              <a:buAutoNum type="arabicPeriod"/>
            </a:pPr>
            <a:r>
              <a:rPr lang="pl-PL" sz="2000" kern="100" dirty="0">
                <a:latin typeface="Aptos" panose="020B0004020202020204" pitchFamily="34" charset="0"/>
                <a:ea typeface="Aptos" panose="020B0004020202020204" pitchFamily="34" charset="0"/>
                <a:cs typeface="Times New Roman" panose="02020603050405020304" pitchFamily="18" charset="0"/>
              </a:rPr>
              <a:t>Drugie pokolenie artystów i artystek Sztuki i Ziemi:</a:t>
            </a:r>
          </a:p>
          <a:p>
            <a:pPr>
              <a:buFontTx/>
              <a:buChar char="-"/>
            </a:pPr>
            <a:r>
              <a:rPr lang="pl-PL" sz="2000" kern="100" dirty="0">
                <a:latin typeface="Aptos" panose="020B0004020202020204" pitchFamily="34" charset="0"/>
                <a:ea typeface="Aptos" panose="020B0004020202020204" pitchFamily="34" charset="0"/>
                <a:cs typeface="Times New Roman" panose="02020603050405020304" pitchFamily="18" charset="0"/>
              </a:rPr>
              <a:t>przykładowi artyści zagraniczni: </a:t>
            </a:r>
            <a:r>
              <a:rPr lang="pl-PL" sz="2000" kern="100" dirty="0">
                <a:effectLst/>
                <a:latin typeface="Aptos" panose="020B0004020202020204" pitchFamily="34" charset="0"/>
                <a:ea typeface="Aptos" panose="020B0004020202020204" pitchFamily="34" charset="0"/>
                <a:cs typeface="Times New Roman" panose="02020603050405020304" pitchFamily="18" charset="0"/>
              </a:rPr>
              <a:t>Andy Goldsworthy, Nils-Udo, Giuseppe Penone</a:t>
            </a:r>
            <a:r>
              <a:rPr lang="pl-PL" sz="2000" kern="100" dirty="0">
                <a:latin typeface="Aptos" panose="020B0004020202020204" pitchFamily="34" charset="0"/>
                <a:ea typeface="Aptos" panose="020B0004020202020204" pitchFamily="34" charset="0"/>
                <a:cs typeface="Times New Roman" panose="02020603050405020304" pitchFamily="18" charset="0"/>
              </a:rPr>
              <a:t>, </a:t>
            </a:r>
            <a:r>
              <a:rPr lang="pl-PL" sz="2000" kern="100" dirty="0">
                <a:effectLst/>
                <a:latin typeface="Aptos" panose="020B0004020202020204" pitchFamily="34" charset="0"/>
                <a:ea typeface="Aptos" panose="020B0004020202020204" pitchFamily="34" charset="0"/>
                <a:cs typeface="Times New Roman" panose="02020603050405020304" pitchFamily="18" charset="0"/>
              </a:rPr>
              <a:t>Maya Lin, </a:t>
            </a:r>
          </a:p>
          <a:p>
            <a:pPr>
              <a:buFontTx/>
              <a:buChar char="-"/>
            </a:pPr>
            <a:r>
              <a:rPr lang="pl-PL" sz="2000" kern="100" dirty="0">
                <a:latin typeface="Aptos" panose="020B0004020202020204" pitchFamily="34" charset="0"/>
                <a:ea typeface="Aptos" panose="020B0004020202020204" pitchFamily="34" charset="0"/>
                <a:cs typeface="Times New Roman" panose="02020603050405020304" pitchFamily="18" charset="0"/>
              </a:rPr>
              <a:t>p</a:t>
            </a:r>
            <a:r>
              <a:rPr lang="pl-PL" sz="2000" kern="100" dirty="0">
                <a:effectLst/>
                <a:latin typeface="Aptos" panose="020B0004020202020204" pitchFamily="34" charset="0"/>
                <a:ea typeface="Aptos" panose="020B0004020202020204" pitchFamily="34" charset="0"/>
                <a:cs typeface="Times New Roman" panose="02020603050405020304" pitchFamily="18" charset="0"/>
              </a:rPr>
              <a:t>rzykładowe artystki polskie Julia </a:t>
            </a:r>
            <a:r>
              <a:rPr lang="pl-PL" sz="2000" kern="100" dirty="0" err="1">
                <a:effectLst/>
                <a:latin typeface="Aptos" panose="020B0004020202020204" pitchFamily="34" charset="0"/>
                <a:ea typeface="Aptos" panose="020B0004020202020204" pitchFamily="34" charset="0"/>
                <a:cs typeface="Times New Roman" panose="02020603050405020304" pitchFamily="18" charset="0"/>
              </a:rPr>
              <a:t>Ciunowicz</a:t>
            </a:r>
            <a:r>
              <a:rPr lang="pl-PL" sz="2000" kern="100" dirty="0">
                <a:effectLst/>
                <a:latin typeface="Aptos" panose="020B0004020202020204" pitchFamily="34" charset="0"/>
                <a:ea typeface="Aptos" panose="020B0004020202020204" pitchFamily="34" charset="0"/>
                <a:cs typeface="Times New Roman" panose="02020603050405020304" pitchFamily="18" charset="0"/>
              </a:rPr>
              <a:t>, Jaśmina Wójcik, Gosia Kępa</a:t>
            </a:r>
            <a:r>
              <a:rPr lang="pl-PL" sz="2000" kern="100" dirty="0">
                <a:latin typeface="Aptos" panose="020B0004020202020204" pitchFamily="34" charset="0"/>
                <a:ea typeface="Aptos" panose="020B0004020202020204" pitchFamily="34" charset="0"/>
                <a:cs typeface="Times New Roman" panose="02020603050405020304" pitchFamily="18" charset="0"/>
              </a:rPr>
              <a:t>.</a:t>
            </a:r>
            <a:endParaRPr lang="en-US" sz="2000" dirty="0">
              <a:latin typeface="Aptos" panose="020B0004020202020204" pitchFamily="34" charset="0"/>
            </a:endParaRPr>
          </a:p>
        </p:txBody>
      </p:sp>
    </p:spTree>
    <p:extLst>
      <p:ext uri="{BB962C8B-B14F-4D97-AF65-F5344CB8AC3E}">
        <p14:creationId xmlns:p14="http://schemas.microsoft.com/office/powerpoint/2010/main" val="2778160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BB1B08-18CC-15EE-021F-2C26E7C6A80D}"/>
            </a:ext>
          </a:extLst>
        </p:cNvPr>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0DF583E-31EF-D672-8CE1-73E5EC604F94}"/>
              </a:ext>
            </a:extLst>
          </p:cNvPr>
          <p:cNvSpPr>
            <a:spLocks noGrp="1"/>
          </p:cNvSpPr>
          <p:nvPr>
            <p:ph type="title"/>
          </p:nvPr>
        </p:nvSpPr>
        <p:spPr>
          <a:xfrm>
            <a:off x="836679" y="438641"/>
            <a:ext cx="6002110" cy="1495425"/>
          </a:xfrm>
        </p:spPr>
        <p:txBody>
          <a:bodyPr>
            <a:normAutofit/>
          </a:bodyPr>
          <a:lstStyle/>
          <a:p>
            <a:r>
              <a:rPr lang="pl-PL" sz="3600" dirty="0"/>
              <a:t>Julia </a:t>
            </a:r>
            <a:r>
              <a:rPr lang="pl-PL" sz="3600" dirty="0" err="1"/>
              <a:t>Ciunowicz</a:t>
            </a:r>
            <a:r>
              <a:rPr lang="pl-PL" sz="3600" dirty="0"/>
              <a:t>, </a:t>
            </a:r>
            <a:br>
              <a:rPr lang="pl-PL" sz="3600" dirty="0"/>
            </a:br>
            <a:r>
              <a:rPr lang="pl-PL" sz="3600" i="1" dirty="0"/>
              <a:t>Pomnik Pokrzywy</a:t>
            </a:r>
            <a:r>
              <a:rPr lang="pl-PL" sz="3600" dirty="0"/>
              <a:t>, 2025</a:t>
            </a:r>
          </a:p>
        </p:txBody>
      </p:sp>
      <p:sp>
        <p:nvSpPr>
          <p:cNvPr id="3" name="Symbol zastępczy zawartości 2">
            <a:extLst>
              <a:ext uri="{FF2B5EF4-FFF2-40B4-BE49-F238E27FC236}">
                <a16:creationId xmlns:a16="http://schemas.microsoft.com/office/drawing/2014/main" id="{FD7C3F11-5A1E-A56E-C881-551604F3566C}"/>
              </a:ext>
            </a:extLst>
          </p:cNvPr>
          <p:cNvSpPr>
            <a:spLocks noGrp="1"/>
          </p:cNvSpPr>
          <p:nvPr>
            <p:ph idx="1"/>
          </p:nvPr>
        </p:nvSpPr>
        <p:spPr>
          <a:xfrm>
            <a:off x="479078" y="2133816"/>
            <a:ext cx="6359711" cy="4331909"/>
          </a:xfrm>
        </p:spPr>
        <p:txBody>
          <a:bodyPr>
            <a:noAutofit/>
          </a:bodyPr>
          <a:lstStyle/>
          <a:p>
            <a:pPr marL="0" indent="0">
              <a:buNone/>
            </a:pPr>
            <a:r>
              <a:rPr lang="pl-PL" sz="1800" dirty="0"/>
              <a:t>Pokrzywa zwyczajna, papier </a:t>
            </a:r>
            <a:r>
              <a:rPr lang="pl-PL" sz="1800" dirty="0" err="1"/>
              <a:t>recyklingowany</a:t>
            </a:r>
            <a:r>
              <a:rPr lang="pl-PL" sz="1800" dirty="0"/>
              <a:t>, włókna lniane i konopne barwione pokrzywą, drewno, stal</a:t>
            </a:r>
          </a:p>
          <a:p>
            <a:r>
              <a:rPr lang="pl-PL" sz="1800" dirty="0"/>
              <a:t>“</a:t>
            </a:r>
            <a:r>
              <a:rPr lang="pl-PL" sz="1800" i="1" dirty="0"/>
              <a:t>Niech będzie pochwalona pokrzywa zwyczajna. Moczopędna i parząca </a:t>
            </a:r>
            <a:r>
              <a:rPr lang="pl-PL" sz="1800" dirty="0" err="1"/>
              <a:t>Urtica</a:t>
            </a:r>
            <a:r>
              <a:rPr lang="pl-PL" sz="1800" dirty="0"/>
              <a:t> </a:t>
            </a:r>
            <a:r>
              <a:rPr lang="pl-PL" sz="1800" dirty="0" err="1"/>
              <a:t>dioica</a:t>
            </a:r>
            <a:r>
              <a:rPr lang="pl-PL" sz="1800" i="1" dirty="0"/>
              <a:t>, zdolna i karmić, i stawiać granice. Patronka pierwszych lin, sieci i ubrań. Splotów relacji. Oddolnej samoobrony. Żywicielka motyli, zwierząt i ludzi. Roślina magiczna. Strażniczka pamięci o głodzie i o tych, którzy odeszli – to po jej obecności rozpoznaje się dziś tereny wysiedlonych gospodarstw i wsi.</a:t>
            </a:r>
          </a:p>
          <a:p>
            <a:r>
              <a:rPr lang="pl-PL" sz="1800" i="1" dirty="0"/>
              <a:t>Zdaniem </a:t>
            </a:r>
            <a:r>
              <a:rPr lang="pl-PL" sz="1800" i="1" dirty="0" err="1"/>
              <a:t>Ciunowicz</a:t>
            </a:r>
            <a:r>
              <a:rPr lang="pl-PL" sz="1800" i="1" dirty="0"/>
              <a:t>, pokrzywa zrobiła dla ludzi więcej niż niejeden generał. Dlaczego by więc i jej nie postawić porządnego pomnika? Wysokiego i pięknego, z organicznych materiałów barwionych pokrzywą i wyszywanych jej włóknami.</a:t>
            </a:r>
          </a:p>
          <a:p>
            <a:r>
              <a:rPr lang="pl-PL" sz="1800" i="1" dirty="0"/>
              <a:t>Cześć i chwała pokrzywom! Na wieki wieków</a:t>
            </a:r>
            <a:r>
              <a:rPr lang="pl-PL" sz="1800" dirty="0"/>
              <a:t>”</a:t>
            </a:r>
          </a:p>
        </p:txBody>
      </p:sp>
      <p:pic>
        <p:nvPicPr>
          <p:cNvPr id="5" name="Obraz 4">
            <a:extLst>
              <a:ext uri="{FF2B5EF4-FFF2-40B4-BE49-F238E27FC236}">
                <a16:creationId xmlns:a16="http://schemas.microsoft.com/office/drawing/2014/main" id="{3AD8CF25-43C5-F723-FA4A-CA6D168311ED}"/>
              </a:ext>
            </a:extLst>
          </p:cNvPr>
          <p:cNvPicPr>
            <a:picLocks noChangeAspect="1"/>
          </p:cNvPicPr>
          <p:nvPr/>
        </p:nvPicPr>
        <p:blipFill>
          <a:blip r:embed="rId3"/>
          <a:srcRect l="2934"/>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1931159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896AFC-5648-E493-675C-01406427FFE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80FFBD3-9F36-3E71-8971-2A5A5802A1FE}"/>
              </a:ext>
            </a:extLst>
          </p:cNvPr>
          <p:cNvSpPr>
            <a:spLocks noGrp="1"/>
          </p:cNvSpPr>
          <p:nvPr>
            <p:ph type="title"/>
          </p:nvPr>
        </p:nvSpPr>
        <p:spPr>
          <a:xfrm>
            <a:off x="838200" y="556337"/>
            <a:ext cx="6797405" cy="1651404"/>
          </a:xfrm>
        </p:spPr>
        <p:txBody>
          <a:bodyPr>
            <a:normAutofit/>
          </a:bodyPr>
          <a:lstStyle/>
          <a:p>
            <a:r>
              <a:rPr lang="pl-PL" sz="3600" dirty="0"/>
              <a:t>Julia </a:t>
            </a:r>
            <a:r>
              <a:rPr lang="pl-PL" sz="3600" dirty="0" err="1"/>
              <a:t>Ciunowicz</a:t>
            </a:r>
            <a:r>
              <a:rPr lang="pl-PL" sz="3600" dirty="0"/>
              <a:t>, </a:t>
            </a:r>
            <a:br>
              <a:rPr lang="pl-PL" sz="3600" dirty="0"/>
            </a:br>
            <a:r>
              <a:rPr lang="pl-PL" sz="3600" i="1" dirty="0"/>
              <a:t>Inwazyjne sieci wsparcia</a:t>
            </a:r>
            <a:r>
              <a:rPr lang="pl-PL" sz="3600" dirty="0"/>
              <a:t>, 2025</a:t>
            </a:r>
          </a:p>
        </p:txBody>
      </p:sp>
      <p:sp>
        <p:nvSpPr>
          <p:cNvPr id="3" name="Symbol zastępczy zawartości 2">
            <a:extLst>
              <a:ext uri="{FF2B5EF4-FFF2-40B4-BE49-F238E27FC236}">
                <a16:creationId xmlns:a16="http://schemas.microsoft.com/office/drawing/2014/main" id="{C876D453-8E69-FA42-E46A-2CBDA2DD813D}"/>
              </a:ext>
            </a:extLst>
          </p:cNvPr>
          <p:cNvSpPr>
            <a:spLocks noGrp="1"/>
          </p:cNvSpPr>
          <p:nvPr>
            <p:ph idx="1"/>
          </p:nvPr>
        </p:nvSpPr>
        <p:spPr>
          <a:xfrm>
            <a:off x="449180" y="2401330"/>
            <a:ext cx="7299158" cy="4240102"/>
          </a:xfrm>
        </p:spPr>
        <p:txBody>
          <a:bodyPr>
            <a:normAutofit/>
          </a:bodyPr>
          <a:lstStyle/>
          <a:p>
            <a:pPr marL="0" indent="0">
              <a:buNone/>
            </a:pPr>
            <a:r>
              <a:rPr lang="pl-PL" sz="1800" dirty="0"/>
              <a:t>Instalacja z włókien robinii akacjowej, pokrzywy zwyczajnej, mniszka lekarskiego, babki lancetowatej i traw zebranych wokół Zamku Ujazdowskiego</a:t>
            </a:r>
          </a:p>
          <a:p>
            <a:r>
              <a:rPr lang="pl-PL" sz="1800" dirty="0"/>
              <a:t>“</a:t>
            </a:r>
            <a:r>
              <a:rPr lang="pl-PL" sz="1800" i="1" dirty="0"/>
              <a:t>A gdyby tak wyjąć grzybnię spod ziemi – całe te tysiące kilometrów sieci rozmów, kłótni i wymiany – by wreszcie na własne oczy zobaczyć, jak bardzo w rzeczywistości jesteśmy ze sobą nawzajem splątani? Artystka tekstylna, Julia </a:t>
            </a:r>
            <a:r>
              <a:rPr lang="pl-PL" sz="1800" i="1" dirty="0" err="1"/>
              <a:t>Ciunowicz</a:t>
            </a:r>
            <a:r>
              <a:rPr lang="pl-PL" sz="1800" i="1" dirty="0"/>
              <a:t>, wyplata z mniszków lekarskich, robinii akacjowej, babki lancetowatej, dzikich traw oraz innych, naturalnych włókien rozległe, płożące się kłącza, za pomocą których bada granice między ekspansją a </a:t>
            </a:r>
            <a:r>
              <a:rPr lang="pl-PL" sz="1800" i="1" dirty="0" err="1"/>
              <a:t>współbyciem</a:t>
            </a:r>
            <a:r>
              <a:rPr lang="pl-PL" sz="1800" i="1" dirty="0"/>
              <a:t>. Spreparowane kłącza wiążą pytania o dzikość I kontrolę. Czy to wciąż sztuka rodzima, czy już inwazyjna?”</a:t>
            </a:r>
          </a:p>
        </p:txBody>
      </p:sp>
      <p:pic>
        <p:nvPicPr>
          <p:cNvPr id="7" name="Obraz 6" descr="Obraz zawierający mgła, łańcuch, sztuka&#10;&#10;Opis wygenerowany automatycznie">
            <a:extLst>
              <a:ext uri="{FF2B5EF4-FFF2-40B4-BE49-F238E27FC236}">
                <a16:creationId xmlns:a16="http://schemas.microsoft.com/office/drawing/2014/main" id="{B36C194D-83A2-2397-F0D6-B089958097CA}"/>
              </a:ext>
            </a:extLst>
          </p:cNvPr>
          <p:cNvPicPr>
            <a:picLocks noChangeAspect="1"/>
          </p:cNvPicPr>
          <p:nvPr/>
        </p:nvPicPr>
        <p:blipFill>
          <a:blip r:embed="rId3"/>
          <a:stretch>
            <a:fillRect/>
          </a:stretch>
        </p:blipFill>
        <p:spPr>
          <a:xfrm rot="5400000">
            <a:off x="8411290" y="564187"/>
            <a:ext cx="3168155" cy="2376116"/>
          </a:xfrm>
          <a:prstGeom prst="rect">
            <a:avLst/>
          </a:prstGeom>
        </p:spPr>
      </p:pic>
      <p:pic>
        <p:nvPicPr>
          <p:cNvPr id="5" name="Obraz 4" descr="Obraz zawierający szkic, sztuka, rysowanie, w pomieszczeniu&#10;&#10;Opis wygenerowany automatycznie">
            <a:extLst>
              <a:ext uri="{FF2B5EF4-FFF2-40B4-BE49-F238E27FC236}">
                <a16:creationId xmlns:a16="http://schemas.microsoft.com/office/drawing/2014/main" id="{601263A2-20BD-9686-E313-ACD5358AFA2E}"/>
              </a:ext>
            </a:extLst>
          </p:cNvPr>
          <p:cNvPicPr>
            <a:picLocks noChangeAspect="1"/>
          </p:cNvPicPr>
          <p:nvPr/>
        </p:nvPicPr>
        <p:blipFill>
          <a:blip r:embed="rId4"/>
          <a:stretch>
            <a:fillRect/>
          </a:stretch>
        </p:blipFill>
        <p:spPr>
          <a:xfrm>
            <a:off x="8119414" y="3504492"/>
            <a:ext cx="3751906" cy="2813930"/>
          </a:xfrm>
          <a:prstGeom prst="rect">
            <a:avLst/>
          </a:prstGeom>
        </p:spPr>
      </p:pic>
    </p:spTree>
    <p:extLst>
      <p:ext uri="{BB962C8B-B14F-4D97-AF65-F5344CB8AC3E}">
        <p14:creationId xmlns:p14="http://schemas.microsoft.com/office/powerpoint/2010/main" val="1653211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ECB424-FCF8-1994-DD68-4B3418E9073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okno, na wolnym powietrzu, półka&#10;&#10;Opis wygenerowany automatycznie">
            <a:extLst>
              <a:ext uri="{FF2B5EF4-FFF2-40B4-BE49-F238E27FC236}">
                <a16:creationId xmlns:a16="http://schemas.microsoft.com/office/drawing/2014/main" id="{C7F7C8CE-6C30-0A38-C56B-1900157DEF99}"/>
              </a:ext>
            </a:extLst>
          </p:cNvPr>
          <p:cNvPicPr>
            <a:picLocks noChangeAspect="1"/>
          </p:cNvPicPr>
          <p:nvPr/>
        </p:nvPicPr>
        <p:blipFill>
          <a:blip r:embed="rId3"/>
          <a:srcRect t="5436"/>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080FF285-D833-1181-6483-CC1B28610198}"/>
              </a:ext>
            </a:extLst>
          </p:cNvPr>
          <p:cNvSpPr>
            <a:spLocks noGrp="1"/>
          </p:cNvSpPr>
          <p:nvPr>
            <p:ph type="title"/>
          </p:nvPr>
        </p:nvSpPr>
        <p:spPr>
          <a:xfrm>
            <a:off x="2178573" y="138809"/>
            <a:ext cx="3822189" cy="1899912"/>
          </a:xfrm>
        </p:spPr>
        <p:txBody>
          <a:bodyPr>
            <a:normAutofit/>
          </a:bodyPr>
          <a:lstStyle/>
          <a:p>
            <a:r>
              <a:rPr lang="en-US" sz="3400" dirty="0" err="1"/>
              <a:t>Jaśmina</a:t>
            </a:r>
            <a:r>
              <a:rPr lang="en-US" sz="3400" dirty="0"/>
              <a:t> </a:t>
            </a:r>
            <a:r>
              <a:rPr lang="en-US" sz="3400" dirty="0" err="1"/>
              <a:t>Wójcik</a:t>
            </a:r>
            <a:r>
              <a:rPr lang="en-US" sz="3400" dirty="0"/>
              <a:t>, </a:t>
            </a:r>
            <a:r>
              <a:rPr lang="en-US" sz="3400" i="1" dirty="0" err="1"/>
              <a:t>Sztandar</a:t>
            </a:r>
            <a:r>
              <a:rPr lang="en-US" sz="3400" i="1" dirty="0"/>
              <a:t> </a:t>
            </a:r>
            <a:r>
              <a:rPr lang="en-US" sz="3400" i="1" dirty="0" err="1"/>
              <a:t>ziemniaczany</a:t>
            </a:r>
            <a:r>
              <a:rPr lang="en-US" sz="3400" dirty="0"/>
              <a:t>, 2025</a:t>
            </a:r>
          </a:p>
        </p:txBody>
      </p:sp>
      <p:sp>
        <p:nvSpPr>
          <p:cNvPr id="3" name="Symbol zastępczy zawartości 2">
            <a:extLst>
              <a:ext uri="{FF2B5EF4-FFF2-40B4-BE49-F238E27FC236}">
                <a16:creationId xmlns:a16="http://schemas.microsoft.com/office/drawing/2014/main" id="{7BD30B33-D8A3-56A0-B583-E9CDF0E145DB}"/>
              </a:ext>
            </a:extLst>
          </p:cNvPr>
          <p:cNvSpPr>
            <a:spLocks noGrp="1"/>
          </p:cNvSpPr>
          <p:nvPr>
            <p:ph idx="1"/>
          </p:nvPr>
        </p:nvSpPr>
        <p:spPr>
          <a:xfrm>
            <a:off x="7340972" y="42556"/>
            <a:ext cx="4657341" cy="6857989"/>
          </a:xfrm>
        </p:spPr>
        <p:txBody>
          <a:bodyPr>
            <a:noAutofit/>
          </a:bodyPr>
          <a:lstStyle/>
          <a:p>
            <a:r>
              <a:rPr lang="pl-PL" sz="1600" i="1" dirty="0"/>
              <a:t>”Za dużo na talerzy? Zjedz mięso, zostaw ziemniaki. Wiadomo. Kartofli nikomu nie żal. Pospolite to i tanie. Mało odżywcze. A do tego tuczy! Choć trzeba przyznać, że młode pyrki to prawdziwy smak lata. I ile by się dało za talerz złocistych, chrupkich placków ziemniaczanych!</a:t>
            </a:r>
          </a:p>
          <a:p>
            <a:r>
              <a:rPr lang="pl-PL" sz="1600" i="1" dirty="0"/>
              <a:t>Przywleczone do Europy na hiszpańskich statkach kolonialnych jeszcze w XVI wieku, długo były uznawane wyłącznie za botaniczne kuriozum. Jan III Sobieski przywiózł je Marysieńce z uwagi na ich urokliwe kwiaty. Musiało minąć jeszcze dwieście lat, aby Europejczycy przekonali się do ich smaku, choć na obszarze obu Ameryk uprawiano je jako warzywo przynajmniej od neolitu. To warzywo, najbardziej polskie ze wszystkich polskich warzyw, wprowadzono tu więc dopiero pod koniec XVIII wieku – i to siłą, z pomocą carskich dekretów. Jako nową technologię, narzędzie do walki z biedą I głodem. Wędrowało od Niemiec, przez Prusy aż po rumuński Siedmiogród. Za mało na talerzu? Zjedz chociaż ziemniaki! </a:t>
            </a:r>
          </a:p>
          <a:p>
            <a:r>
              <a:rPr lang="pl-PL" sz="1600" i="1" dirty="0"/>
              <a:t>Obecnie na świeci uprawia się ponad cztery i pół tysiąca ich odmian, z których kilka trafiło nawet na grządki Międzynarodowej Stacji Kosmicznej. Ot, niby zwykła pyra, a przetrwa wszędzie, bo puści łodygę bez światła i wody.</a:t>
            </a:r>
          </a:p>
          <a:p>
            <a:r>
              <a:rPr lang="pl-PL" sz="1600" i="1" dirty="0"/>
              <a:t>(…) Gdy wszystko stracone, zostały nam jeszcze ziemniaki!”</a:t>
            </a:r>
          </a:p>
        </p:txBody>
      </p:sp>
    </p:spTree>
    <p:extLst>
      <p:ext uri="{BB962C8B-B14F-4D97-AF65-F5344CB8AC3E}">
        <p14:creationId xmlns:p14="http://schemas.microsoft.com/office/powerpoint/2010/main" val="1524270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81A3D8-C299-5C43-1293-0E0BBB45133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ściana, obraz, sztuka, Prostokąt&#10;&#10;Opis wygenerowany automatycznie">
            <a:extLst>
              <a:ext uri="{FF2B5EF4-FFF2-40B4-BE49-F238E27FC236}">
                <a16:creationId xmlns:a16="http://schemas.microsoft.com/office/drawing/2014/main" id="{406F78C9-8926-A52A-EC59-9CC065770264}"/>
              </a:ext>
            </a:extLst>
          </p:cNvPr>
          <p:cNvPicPr>
            <a:picLocks noChangeAspect="1"/>
          </p:cNvPicPr>
          <p:nvPr/>
        </p:nvPicPr>
        <p:blipFill>
          <a:blip r:embed="rId3"/>
          <a:srcRect t="2791" b="2645"/>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97C2DB47-2D0B-13FD-62BC-B0BFEEF9E7DC}"/>
              </a:ext>
            </a:extLst>
          </p:cNvPr>
          <p:cNvSpPr>
            <a:spLocks noGrp="1"/>
          </p:cNvSpPr>
          <p:nvPr>
            <p:ph type="title"/>
          </p:nvPr>
        </p:nvSpPr>
        <p:spPr>
          <a:xfrm>
            <a:off x="7998474" y="5388978"/>
            <a:ext cx="3822189" cy="1575970"/>
          </a:xfrm>
        </p:spPr>
        <p:txBody>
          <a:bodyPr>
            <a:normAutofit/>
          </a:bodyPr>
          <a:lstStyle/>
          <a:p>
            <a:pPr algn="r"/>
            <a:r>
              <a:rPr lang="en-US" sz="3600" dirty="0"/>
              <a:t>Gosia </a:t>
            </a:r>
            <a:r>
              <a:rPr lang="en-US" sz="3600" dirty="0" err="1"/>
              <a:t>Kępa</a:t>
            </a:r>
            <a:r>
              <a:rPr lang="en-US" sz="3600" dirty="0"/>
              <a:t>, </a:t>
            </a:r>
            <a:r>
              <a:rPr lang="en-US" sz="3600" i="1" dirty="0" err="1"/>
              <a:t>Mokradło</a:t>
            </a:r>
            <a:r>
              <a:rPr lang="en-US" sz="3600" dirty="0"/>
              <a:t>, 2025</a:t>
            </a:r>
          </a:p>
        </p:txBody>
      </p:sp>
      <p:sp>
        <p:nvSpPr>
          <p:cNvPr id="3" name="Symbol zastępczy zawartości 2">
            <a:extLst>
              <a:ext uri="{FF2B5EF4-FFF2-40B4-BE49-F238E27FC236}">
                <a16:creationId xmlns:a16="http://schemas.microsoft.com/office/drawing/2014/main" id="{80216A13-2693-F3C8-CD8C-760CEEF6B2D7}"/>
              </a:ext>
            </a:extLst>
          </p:cNvPr>
          <p:cNvSpPr>
            <a:spLocks noGrp="1"/>
          </p:cNvSpPr>
          <p:nvPr>
            <p:ph idx="1"/>
          </p:nvPr>
        </p:nvSpPr>
        <p:spPr>
          <a:xfrm>
            <a:off x="0" y="0"/>
            <a:ext cx="4660389" cy="6751042"/>
          </a:xfrm>
        </p:spPr>
        <p:txBody>
          <a:bodyPr>
            <a:noAutofit/>
          </a:bodyPr>
          <a:lstStyle/>
          <a:p>
            <a:pPr marL="0" indent="0">
              <a:buNone/>
            </a:pPr>
            <a:r>
              <a:rPr lang="pl-PL" sz="1600" dirty="0"/>
              <a:t>Tonowane cyjanotypie na barwionych tkaninach, barwione ziemią z mokradła zwój papieru z cytatem z książki </a:t>
            </a:r>
            <a:r>
              <a:rPr lang="pl-PL" sz="1600" dirty="0" err="1"/>
              <a:t>Hydrozagadka</a:t>
            </a:r>
            <a:r>
              <a:rPr lang="pl-PL" sz="1600" dirty="0"/>
              <a:t> Jana </a:t>
            </a:r>
            <a:r>
              <a:rPr lang="pl-PL" sz="1600" dirty="0" err="1"/>
              <a:t>Mencwela</a:t>
            </a:r>
            <a:r>
              <a:rPr lang="pl-PL" sz="1600" dirty="0"/>
              <a:t>, napisany ziemią z mokradła.</a:t>
            </a:r>
          </a:p>
          <a:p>
            <a:r>
              <a:rPr lang="pl-PL" sz="1600" dirty="0"/>
              <a:t>“</a:t>
            </a:r>
            <a:r>
              <a:rPr lang="pl-PL" sz="1600" i="1" dirty="0"/>
              <a:t>Fotografię, niczym ducha, można wywołać ponownie. Torf, kiedy zniknie, już nie powróci. A wraz z nim w zaświaty, w niebyt odejdzie cała wiedza i pamięć, którą mokradło w sobie kryje. Z każdym rokiem I z każdym znikającym centymetrem torfu giną na naszych oczach najstarsze archiwa. Pyłki olch, mniszków I sosen. Okruchy opowieści sprzed tysięcy lat.</a:t>
            </a:r>
          </a:p>
          <a:p>
            <a:r>
              <a:rPr lang="pl-PL" sz="1600" i="1" dirty="0"/>
              <a:t>Fotografując pobliskie, ukochane olsy, Kępa nie dokumentuje rzeczywistości, tylko proces nieustannej straty. Najpierw gromadzi obrazy, a potem odbija je na tkaninach za pomocą cyjanotypii – jednej z najstarszych I najbardziej niepewnych Technik fotograficznych – we współpracy ze słońcem I błotem z odwiedzanych mokradeł. Obrazy nie tylko więc bagnem pachną, ale I z czasem jako ono znikają. Pod koniec trwania wystawy, po kilku miesiącach w nasłonecznionej Sali zbledną, wyparują. To porusza. Dlaczego wobec niszczenia innych żywych dział sztuki – torfów, bagien I mokradeł – przechodzimy tak obojętnie?</a:t>
            </a:r>
          </a:p>
          <a:p>
            <a:r>
              <a:rPr lang="pl-PL" sz="1600" i="1" dirty="0"/>
              <a:t>Na zwoju obok </a:t>
            </a:r>
            <a:r>
              <a:rPr lang="pl-PL" sz="1600" i="1" dirty="0" err="1"/>
              <a:t>Hydrozagadka</a:t>
            </a:r>
            <a:r>
              <a:rPr lang="pl-PL" sz="1600" i="1" dirty="0"/>
              <a:t>. Od bagna i Jana </a:t>
            </a:r>
            <a:r>
              <a:rPr lang="pl-PL" sz="1600" i="1" dirty="0" err="1"/>
              <a:t>Mencwela</a:t>
            </a:r>
            <a:r>
              <a:rPr lang="pl-PL" sz="1600" i="1" dirty="0"/>
              <a:t>. Gnie zniknęła woda? Gdzie się podział torf?”</a:t>
            </a:r>
          </a:p>
          <a:p>
            <a:endParaRPr lang="en-US" sz="1600" dirty="0"/>
          </a:p>
        </p:txBody>
      </p:sp>
    </p:spTree>
    <p:extLst>
      <p:ext uri="{BB962C8B-B14F-4D97-AF65-F5344CB8AC3E}">
        <p14:creationId xmlns:p14="http://schemas.microsoft.com/office/powerpoint/2010/main" val="2704146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B1B0B5-5DC6-D78E-4AC8-4B9EBB544D3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B5B785D-AA68-69C4-801C-A6BCCE6BA2A7}"/>
              </a:ext>
            </a:extLst>
          </p:cNvPr>
          <p:cNvSpPr>
            <a:spLocks noGrp="1"/>
          </p:cNvSpPr>
          <p:nvPr>
            <p:ph type="title"/>
          </p:nvPr>
        </p:nvSpPr>
        <p:spPr>
          <a:xfrm>
            <a:off x="5472164" y="4533125"/>
            <a:ext cx="6448161" cy="1021507"/>
          </a:xfrm>
        </p:spPr>
        <p:txBody>
          <a:bodyPr anchor="b">
            <a:normAutofit/>
          </a:bodyPr>
          <a:lstStyle/>
          <a:p>
            <a:r>
              <a:rPr lang="pl-PL" sz="2000" dirty="0"/>
              <a:t>Gosia Kępa, </a:t>
            </a:r>
            <a:r>
              <a:rPr lang="pl-PL" sz="2000" i="1" dirty="0"/>
              <a:t>Targanice</a:t>
            </a:r>
            <a:r>
              <a:rPr lang="pl-PL" sz="2000" dirty="0"/>
              <a:t> i </a:t>
            </a:r>
            <a:r>
              <a:rPr lang="pl-PL" sz="2000" i="1" dirty="0"/>
              <a:t>Targanice mapa</a:t>
            </a:r>
            <a:r>
              <a:rPr lang="pl-PL" sz="2000" dirty="0"/>
              <a:t>, 2025 – </a:t>
            </a:r>
            <a:br>
              <a:rPr lang="pl-PL" sz="2000" dirty="0"/>
            </a:br>
            <a:r>
              <a:rPr lang="pl-PL" sz="2000" dirty="0"/>
              <a:t>wydruk oprawiony w drewnianą ramę oraz </a:t>
            </a:r>
            <a:br>
              <a:rPr lang="pl-PL" sz="2000" dirty="0"/>
            </a:br>
            <a:r>
              <a:rPr lang="pl-PL" sz="2000" i="1" dirty="0"/>
              <a:t>Cień ziemi</a:t>
            </a:r>
            <a:r>
              <a:rPr lang="pl-PL" sz="2000" dirty="0"/>
              <a:t>, 2025 – garść ziemi, bawełniana chusteczka</a:t>
            </a:r>
          </a:p>
        </p:txBody>
      </p:sp>
      <p:sp>
        <p:nvSpPr>
          <p:cNvPr id="3" name="Symbol zastępczy zawartości 2">
            <a:extLst>
              <a:ext uri="{FF2B5EF4-FFF2-40B4-BE49-F238E27FC236}">
                <a16:creationId xmlns:a16="http://schemas.microsoft.com/office/drawing/2014/main" id="{DBC792CC-3B08-DB40-232C-18E026234683}"/>
              </a:ext>
            </a:extLst>
          </p:cNvPr>
          <p:cNvSpPr>
            <a:spLocks noGrp="1"/>
          </p:cNvSpPr>
          <p:nvPr>
            <p:ph idx="1"/>
          </p:nvPr>
        </p:nvSpPr>
        <p:spPr>
          <a:xfrm>
            <a:off x="294331" y="270791"/>
            <a:ext cx="4530654" cy="3647306"/>
          </a:xfrm>
        </p:spPr>
        <p:txBody>
          <a:bodyPr anchor="t">
            <a:noAutofit/>
          </a:bodyPr>
          <a:lstStyle/>
          <a:p>
            <a:r>
              <a:rPr lang="pl-PL" sz="1800" i="1" dirty="0"/>
              <a:t>“Czy da się wejść dwa razy do tej samej gleby? – pyta Gosia Kępa, pakując kolejne mieszkanie. Po latach przeprowadzek artystka już sama nie wiem, czy jest ze Świdnicy, czy może z Poznania, Warszawy albo Lizbony. A może z Targanic, jak jej zmarła babka, której nigdy nie poznała. Budując sieć targanickich ulic z drobnych, wyschniętych korzonków, Kępa szuka własnych, kruchych korzeni i marzy o ziemi, do której mogłaby wracać. Ta jednak nie istnieje nigdzie poza obszarem tęsknoty.</a:t>
            </a:r>
          </a:p>
          <a:p>
            <a:r>
              <a:rPr lang="pl-PL" sz="1800" i="1" dirty="0"/>
              <a:t>Spójrz na mapę Targanic. To tu Gosia i Bronia nigdy się nie poznały, choć ich bliscy ciągle je do siebie porównują. Jak to jest żyć razem z duchem? Iść w czyjeś ślady, gdy te już zniknęły? Gosia zaciska w dłoni garstkę ziemi – jej relikwię, jej archiwum.</a:t>
            </a:r>
          </a:p>
          <a:p>
            <a:r>
              <a:rPr lang="pl-PL" sz="1800" i="1" dirty="0"/>
              <a:t>A Ty jaką ziemię weźmiesz ze sobą, gdy będziesz zmuszona odejść? Ukraiński czarnoziem? Palestyńskie mady? Syryjską glebę cynamonową? Polskie torfowisko?”</a:t>
            </a:r>
          </a:p>
        </p:txBody>
      </p:sp>
      <p:pic>
        <p:nvPicPr>
          <p:cNvPr id="9" name="Obraz 8" descr="Obraz zawierający ściana, sztuka, w pomieszczeniu, kwadrat&#10;&#10;Opis wygenerowany automatycznie">
            <a:extLst>
              <a:ext uri="{FF2B5EF4-FFF2-40B4-BE49-F238E27FC236}">
                <a16:creationId xmlns:a16="http://schemas.microsoft.com/office/drawing/2014/main" id="{D4EF37E6-F582-9758-0335-BCB418BF8C8C}"/>
              </a:ext>
            </a:extLst>
          </p:cNvPr>
          <p:cNvPicPr>
            <a:picLocks noChangeAspect="1"/>
          </p:cNvPicPr>
          <p:nvPr/>
        </p:nvPicPr>
        <p:blipFill>
          <a:blip r:embed="rId3"/>
          <a:stretch>
            <a:fillRect/>
          </a:stretch>
        </p:blipFill>
        <p:spPr>
          <a:xfrm rot="5400000">
            <a:off x="9209918" y="1664855"/>
            <a:ext cx="2891898" cy="2168924"/>
          </a:xfrm>
          <a:prstGeom prst="rect">
            <a:avLst/>
          </a:prstGeom>
        </p:spPr>
      </p:pic>
      <p:pic>
        <p:nvPicPr>
          <p:cNvPr id="5" name="Obraz 4" descr="Obraz zawierający ramka na zdjęcia, obraz, sztuka, tekst&#10;&#10;Opis wygenerowany automatycznie">
            <a:extLst>
              <a:ext uri="{FF2B5EF4-FFF2-40B4-BE49-F238E27FC236}">
                <a16:creationId xmlns:a16="http://schemas.microsoft.com/office/drawing/2014/main" id="{4B3EC45D-A831-6591-E799-87E626AB6E36}"/>
              </a:ext>
            </a:extLst>
          </p:cNvPr>
          <p:cNvPicPr>
            <a:picLocks noChangeAspect="1"/>
          </p:cNvPicPr>
          <p:nvPr/>
        </p:nvPicPr>
        <p:blipFill>
          <a:blip r:embed="rId4"/>
          <a:stretch>
            <a:fillRect/>
          </a:stretch>
        </p:blipFill>
        <p:spPr>
          <a:xfrm rot="5400000">
            <a:off x="4847392" y="1664854"/>
            <a:ext cx="2891897" cy="2168922"/>
          </a:xfrm>
          <a:prstGeom prst="rect">
            <a:avLst/>
          </a:prstGeom>
        </p:spPr>
      </p:pic>
      <p:pic>
        <p:nvPicPr>
          <p:cNvPr id="7" name="Obraz 6" descr="Obraz zawierający ramka na zdjęcia, obraz, sztuka, Sztuki wizualne&#10;&#10;Opis wygenerowany automatycznie">
            <a:extLst>
              <a:ext uri="{FF2B5EF4-FFF2-40B4-BE49-F238E27FC236}">
                <a16:creationId xmlns:a16="http://schemas.microsoft.com/office/drawing/2014/main" id="{D04AEA58-032D-8AD6-5C3C-0E8E9F777684}"/>
              </a:ext>
            </a:extLst>
          </p:cNvPr>
          <p:cNvPicPr>
            <a:picLocks noChangeAspect="1"/>
          </p:cNvPicPr>
          <p:nvPr/>
        </p:nvPicPr>
        <p:blipFill>
          <a:blip r:embed="rId5"/>
          <a:stretch>
            <a:fillRect/>
          </a:stretch>
        </p:blipFill>
        <p:spPr>
          <a:xfrm rot="5400000">
            <a:off x="7040995" y="1664854"/>
            <a:ext cx="2891899" cy="2168924"/>
          </a:xfrm>
          <a:prstGeom prst="rect">
            <a:avLst/>
          </a:prstGeom>
        </p:spPr>
      </p:pic>
      <p:grpSp>
        <p:nvGrpSpPr>
          <p:cNvPr id="14" name="Group 13">
            <a:extLst>
              <a:ext uri="{FF2B5EF4-FFF2-40B4-BE49-F238E27FC236}">
                <a16:creationId xmlns:a16="http://schemas.microsoft.com/office/drawing/2014/main" id="{45A96EFD-722D-8190-F43C-1B4933B96A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5" name="Rectangle 14">
              <a:extLst>
                <a:ext uri="{FF2B5EF4-FFF2-40B4-BE49-F238E27FC236}">
                  <a16:creationId xmlns:a16="http://schemas.microsoft.com/office/drawing/2014/main" id="{ADE25ED3-709D-D880-97AA-BD59CE68C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8CDAEA7-BFCF-EF19-EAD7-11B02AD0D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0406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C97B9-6924-D615-4065-E69359E21387}"/>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33A41B3F-A824-E8AB-C172-A5F76DFAF8D0}"/>
              </a:ext>
            </a:extLst>
          </p:cNvPr>
          <p:cNvSpPr>
            <a:spLocks noGrp="1"/>
          </p:cNvSpPr>
          <p:nvPr>
            <p:ph idx="1"/>
          </p:nvPr>
        </p:nvSpPr>
        <p:spPr/>
        <p:txBody>
          <a:bodyPr/>
          <a:lstStyle/>
          <a:p>
            <a:r>
              <a:rPr lang="pl-PL" sz="2800" dirty="0"/>
              <a:t>A Ty jaką ziemię weźmiesz ze sobą, gdy będziesz zmuszona odejść?</a:t>
            </a:r>
          </a:p>
          <a:p>
            <a:endParaRPr lang="pl-PL" dirty="0"/>
          </a:p>
          <a:p>
            <a:endParaRPr lang="pl-PL" dirty="0"/>
          </a:p>
          <a:p>
            <a:endParaRPr lang="pl-PL" dirty="0"/>
          </a:p>
          <a:p>
            <a:pPr marL="0" indent="0" algn="r">
              <a:buNone/>
            </a:pPr>
            <a:r>
              <a:rPr lang="pl-PL" dirty="0"/>
              <a:t>Dziękuję za uwagę</a:t>
            </a:r>
          </a:p>
        </p:txBody>
      </p:sp>
    </p:spTree>
    <p:extLst>
      <p:ext uri="{BB962C8B-B14F-4D97-AF65-F5344CB8AC3E}">
        <p14:creationId xmlns:p14="http://schemas.microsoft.com/office/powerpoint/2010/main" val="3125329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76DED34-68FA-03BB-2D40-639C1E532125}"/>
              </a:ext>
            </a:extLst>
          </p:cNvPr>
          <p:cNvSpPr>
            <a:spLocks noGrp="1"/>
          </p:cNvSpPr>
          <p:nvPr>
            <p:ph type="title"/>
          </p:nvPr>
        </p:nvSpPr>
        <p:spPr>
          <a:xfrm>
            <a:off x="372979" y="100841"/>
            <a:ext cx="6797405" cy="1651404"/>
          </a:xfrm>
        </p:spPr>
        <p:txBody>
          <a:bodyPr>
            <a:normAutofit/>
          </a:bodyPr>
          <a:lstStyle/>
          <a:p>
            <a:r>
              <a:rPr lang="en-US" sz="3600" dirty="0"/>
              <a:t>Arnold Berleant </a:t>
            </a:r>
            <a:r>
              <a:rPr lang="pl-PL" sz="3600" dirty="0"/>
              <a:t>i metafory miasta</a:t>
            </a:r>
          </a:p>
        </p:txBody>
      </p:sp>
      <p:sp>
        <p:nvSpPr>
          <p:cNvPr id="3" name="Symbol zastępczy zawartości 2">
            <a:extLst>
              <a:ext uri="{FF2B5EF4-FFF2-40B4-BE49-F238E27FC236}">
                <a16:creationId xmlns:a16="http://schemas.microsoft.com/office/drawing/2014/main" id="{8DA4FA15-9EF7-E7F3-FC8F-6A13C831F224}"/>
              </a:ext>
            </a:extLst>
          </p:cNvPr>
          <p:cNvSpPr>
            <a:spLocks noGrp="1"/>
          </p:cNvSpPr>
          <p:nvPr>
            <p:ph idx="1"/>
          </p:nvPr>
        </p:nvSpPr>
        <p:spPr>
          <a:xfrm>
            <a:off x="131910" y="1443788"/>
            <a:ext cx="7567863" cy="5021179"/>
          </a:xfrm>
        </p:spPr>
        <p:txBody>
          <a:bodyPr>
            <a:noAutofit/>
          </a:bodyPr>
          <a:lstStyle/>
          <a:p>
            <a:r>
              <a:rPr lang="pl-PL" sz="1800" dirty="0">
                <a:effectLst/>
                <a:latin typeface="Aptos" panose="020B0004020202020204" pitchFamily="34" charset="0"/>
                <a:ea typeface="Cambria" panose="02040503050406030204" pitchFamily="18" charset="0"/>
                <a:cs typeface="Cambria" panose="02040503050406030204" pitchFamily="18" charset="0"/>
              </a:rPr>
              <a:t>Arnold Berleant, współczesny amerykański estetyk i filozof, inicjator estetyki środowiskowej </a:t>
            </a:r>
            <a:r>
              <a:rPr lang="en-US" sz="1800" dirty="0">
                <a:effectLst/>
                <a:latin typeface="Aptos" panose="020B0004020202020204" pitchFamily="34" charset="0"/>
                <a:ea typeface="Cambria" panose="02040503050406030204" pitchFamily="18" charset="0"/>
                <a:cs typeface="Cambria" panose="02040503050406030204" pitchFamily="18" charset="0"/>
              </a:rPr>
              <a:t>(</a:t>
            </a:r>
            <a:r>
              <a:rPr lang="en-US" sz="1800" i="1" dirty="0">
                <a:effectLst/>
                <a:latin typeface="Aptos" panose="020B0004020202020204" pitchFamily="34" charset="0"/>
                <a:ea typeface="Cambria" panose="02040503050406030204" pitchFamily="18" charset="0"/>
                <a:cs typeface="Cambria" panose="02040503050406030204" pitchFamily="18" charset="0"/>
              </a:rPr>
              <a:t>Environmental Aesthetics</a:t>
            </a:r>
            <a:r>
              <a:rPr lang="en-US" sz="1800" dirty="0">
                <a:effectLst/>
                <a:latin typeface="Aptos" panose="020B0004020202020204" pitchFamily="34" charset="0"/>
                <a:ea typeface="Cambria" panose="02040503050406030204" pitchFamily="18" charset="0"/>
                <a:cs typeface="Cambria" panose="02040503050406030204" pitchFamily="18" charset="0"/>
              </a:rPr>
              <a:t>), </a:t>
            </a:r>
            <a:r>
              <a:rPr lang="pl-PL" sz="1800" dirty="0">
                <a:effectLst/>
                <a:latin typeface="Aptos" panose="020B0004020202020204" pitchFamily="34" charset="0"/>
                <a:ea typeface="Cambria" panose="02040503050406030204" pitchFamily="18" charset="0"/>
                <a:cs typeface="Cambria" panose="02040503050406030204" pitchFamily="18" charset="0"/>
              </a:rPr>
              <a:t>na różne sposoby współcześnie rozwijanej</a:t>
            </a:r>
            <a:r>
              <a:rPr lang="pl-PL" sz="1800" dirty="0">
                <a:latin typeface="Aptos" panose="020B0004020202020204" pitchFamily="34" charset="0"/>
                <a:ea typeface="Cambria" panose="02040503050406030204" pitchFamily="18" charset="0"/>
                <a:cs typeface="Cambria" panose="02040503050406030204" pitchFamily="18" charset="0"/>
              </a:rPr>
              <a:t> (m.in. w formie estetyki ekologicznej) postrzega miasta rozumiane jakoś otoczenie, środowisko człowieka przez pryzmat metafor odnoszących je do innego rodzaju środowisk włączających naturę.</a:t>
            </a:r>
          </a:p>
          <a:p>
            <a:r>
              <a:rPr lang="pl-PL" sz="1800" b="1" dirty="0">
                <a:effectLst/>
                <a:latin typeface="Aptos" panose="020B0004020202020204" pitchFamily="34" charset="0"/>
                <a:ea typeface="Cambria" panose="02040503050406030204" pitchFamily="18" charset="0"/>
                <a:cs typeface="Cambria" panose="02040503050406030204" pitchFamily="18" charset="0"/>
              </a:rPr>
              <a:t>Miasto jako ogród </a:t>
            </a:r>
            <a:r>
              <a:rPr lang="pl-PL" sz="1800" dirty="0">
                <a:effectLst/>
                <a:latin typeface="Aptos" panose="020B0004020202020204" pitchFamily="34" charset="0"/>
                <a:ea typeface="Cambria" panose="02040503050406030204" pitchFamily="18" charset="0"/>
                <a:cs typeface="Cambria" panose="02040503050406030204" pitchFamily="18" charset="0"/>
              </a:rPr>
              <a:t>– podkreśla związek natury i społeczeństwa oparty na ich pokojowej fuzji poddanej spokojnej i racjonalnej kontroli: </a:t>
            </a:r>
          </a:p>
          <a:p>
            <a:pPr marL="0" indent="0">
              <a:buNone/>
            </a:pPr>
            <a:r>
              <a:rPr lang="pl-PL" sz="1800" i="1" dirty="0">
                <a:effectLst/>
                <a:latin typeface="Aptos" panose="020B0004020202020204" pitchFamily="34" charset="0"/>
                <a:ea typeface="Cambria" panose="02040503050406030204" pitchFamily="18" charset="0"/>
                <a:cs typeface="Cambria" panose="02040503050406030204" pitchFamily="18" charset="0"/>
              </a:rPr>
              <a:t>“</a:t>
            </a:r>
            <a:r>
              <a:rPr lang="en-US" sz="1800" i="1" dirty="0">
                <a:effectLst/>
                <a:latin typeface="Aptos" panose="020B0004020202020204" pitchFamily="34" charset="0"/>
                <a:ea typeface="Arial Unicode MS" panose="020B0604020202020204" pitchFamily="34" charset="-128"/>
                <a:cs typeface=" ˛pPˇ"/>
              </a:rPr>
              <a:t>The ‘garden city’ conveys a fusion of nature and society, a cultivated nature in which control takes a quietly benevolent course in promoting the flowering of people's lives in an Edenic urban setting.”</a:t>
            </a:r>
            <a:r>
              <a:rPr lang="en-US" sz="1800" i="1" dirty="0">
                <a:effectLst/>
                <a:latin typeface="Aptos" panose="020B0004020202020204" pitchFamily="34" charset="0"/>
                <a:ea typeface="Cambria" panose="02040503050406030204" pitchFamily="18" charset="0"/>
                <a:cs typeface="Cambria" panose="02040503050406030204" pitchFamily="18" charset="0"/>
              </a:rPr>
              <a:t> </a:t>
            </a:r>
            <a:br>
              <a:rPr lang="en-US" sz="1800" i="1" dirty="0">
                <a:effectLst/>
                <a:latin typeface="Aptos" panose="020B0004020202020204" pitchFamily="34" charset="0"/>
                <a:ea typeface="Arial Unicode MS" panose="020B0604020202020204" pitchFamily="34" charset="-128"/>
              </a:rPr>
            </a:br>
            <a:r>
              <a:rPr lang="en-US" sz="1800" baseline="30000" dirty="0">
                <a:effectLst/>
                <a:latin typeface="Aptos" panose="020B0004020202020204" pitchFamily="34" charset="0"/>
                <a:ea typeface="Cambria" panose="02040503050406030204" pitchFamily="18" charset="0"/>
                <a:cs typeface="Cambria" panose="02040503050406030204" pitchFamily="18" charset="0"/>
              </a:rPr>
              <a:t>	</a:t>
            </a:r>
            <a:r>
              <a:rPr lang="en-US" sz="1800" dirty="0">
                <a:effectLst/>
                <a:latin typeface="Aptos" panose="020B0004020202020204" pitchFamily="34" charset="0"/>
                <a:ea typeface="Cambria" panose="02040503050406030204" pitchFamily="18" charset="0"/>
                <a:cs typeface="Cambria" panose="02040503050406030204" pitchFamily="18" charset="0"/>
              </a:rPr>
              <a:t> A. Berleant,</a:t>
            </a:r>
            <a:r>
              <a:rPr lang="en-US" sz="1800" i="1" dirty="0">
                <a:effectLst/>
                <a:latin typeface="Aptos" panose="020B0004020202020204" pitchFamily="34" charset="0"/>
                <a:ea typeface="Cambria" panose="02040503050406030204" pitchFamily="18" charset="0"/>
                <a:cs typeface="Cambria" panose="02040503050406030204" pitchFamily="18" charset="0"/>
              </a:rPr>
              <a:t> Aesthetics and Environment</a:t>
            </a:r>
            <a:r>
              <a:rPr lang="pl-PL" sz="1800" i="1" dirty="0">
                <a:effectLst/>
                <a:latin typeface="Aptos" panose="020B0004020202020204" pitchFamily="34" charset="0"/>
                <a:ea typeface="Cambria" panose="02040503050406030204" pitchFamily="18" charset="0"/>
                <a:cs typeface="Cambria" panose="02040503050406030204" pitchFamily="18" charset="0"/>
              </a:rPr>
              <a:t>,</a:t>
            </a:r>
            <a:r>
              <a:rPr lang="pl-PL" sz="1800" dirty="0">
                <a:effectLst/>
                <a:latin typeface="Aptos" panose="020B0004020202020204" pitchFamily="34" charset="0"/>
                <a:ea typeface="Cambria" panose="02040503050406030204" pitchFamily="18" charset="0"/>
                <a:cs typeface="Cambria" panose="02040503050406030204" pitchFamily="18" charset="0"/>
              </a:rPr>
              <a:t> s. 41.</a:t>
            </a:r>
          </a:p>
          <a:p>
            <a:r>
              <a:rPr lang="pl-PL" sz="1800" b="1" dirty="0">
                <a:effectLst/>
                <a:latin typeface="Aptos" panose="020B0004020202020204" pitchFamily="34" charset="0"/>
                <a:ea typeface="Cambria" panose="02040503050406030204" pitchFamily="18" charset="0"/>
                <a:cs typeface="Cambria" panose="02040503050406030204" pitchFamily="18" charset="0"/>
              </a:rPr>
              <a:t>Miasto jako las </a:t>
            </a:r>
            <a:r>
              <a:rPr lang="pl-PL" sz="1800" dirty="0">
                <a:effectLst/>
                <a:latin typeface="Aptos" panose="020B0004020202020204" pitchFamily="34" charset="0"/>
                <a:ea typeface="Cambria" panose="02040503050406030204" pitchFamily="18" charset="0"/>
                <a:cs typeface="Cambria" panose="02040503050406030204" pitchFamily="18" charset="0"/>
              </a:rPr>
              <a:t>– harmonijny związek natury i społeczeństwa nie wymagający zewnętrznej kontroli, jak wówczas, kiedy pozwala się pasom lasu wkracza</a:t>
            </a:r>
            <a:r>
              <a:rPr lang="pl-PL" sz="1800" dirty="0">
                <a:latin typeface="Aptos" panose="020B0004020202020204" pitchFamily="34" charset="0"/>
                <a:ea typeface="Cambria" panose="02040503050406030204" pitchFamily="18" charset="0"/>
                <a:cs typeface="Cambria" panose="02040503050406030204" pitchFamily="18" charset="0"/>
              </a:rPr>
              <a:t>ć do miasta (na wzór Finlandii).</a:t>
            </a:r>
          </a:p>
          <a:p>
            <a:r>
              <a:rPr lang="pl-PL" sz="1800" b="1" dirty="0">
                <a:effectLst/>
                <a:latin typeface="Aptos" panose="020B0004020202020204" pitchFamily="34" charset="0"/>
                <a:ea typeface="Cambria" panose="02040503050406030204" pitchFamily="18" charset="0"/>
                <a:cs typeface="Cambria" panose="02040503050406030204" pitchFamily="18" charset="0"/>
              </a:rPr>
              <a:t>Miasto jako maszyna </a:t>
            </a:r>
            <a:r>
              <a:rPr lang="pl-PL" sz="1800" dirty="0">
                <a:effectLst/>
                <a:latin typeface="Aptos" panose="020B0004020202020204" pitchFamily="34" charset="0"/>
                <a:ea typeface="Cambria" panose="02040503050406030204" pitchFamily="18" charset="0"/>
                <a:cs typeface="Cambria" panose="02040503050406030204" pitchFamily="18" charset="0"/>
              </a:rPr>
              <a:t>– metafora miasta jako technokratycznej maszyny podkreśla wagę narzucenia racjonalności na środowisko.</a:t>
            </a:r>
          </a:p>
        </p:txBody>
      </p:sp>
      <p:pic>
        <p:nvPicPr>
          <p:cNvPr id="7" name="Obraz 6" descr="Obraz zawierający na wolnym powietrzu, drzewo, dom, przedmieście&#10;&#10;Opis wygenerowany automatycznie">
            <a:extLst>
              <a:ext uri="{FF2B5EF4-FFF2-40B4-BE49-F238E27FC236}">
                <a16:creationId xmlns:a16="http://schemas.microsoft.com/office/drawing/2014/main" id="{EFECDFFA-F5EA-50CF-8625-F2E7E3A9B214}"/>
              </a:ext>
            </a:extLst>
          </p:cNvPr>
          <p:cNvPicPr>
            <a:picLocks noChangeAspect="1"/>
          </p:cNvPicPr>
          <p:nvPr/>
        </p:nvPicPr>
        <p:blipFill>
          <a:blip r:embed="rId3"/>
          <a:stretch>
            <a:fillRect/>
          </a:stretch>
        </p:blipFill>
        <p:spPr>
          <a:xfrm>
            <a:off x="7940842" y="3727967"/>
            <a:ext cx="3995623" cy="2737000"/>
          </a:xfrm>
          <a:prstGeom prst="rect">
            <a:avLst/>
          </a:prstGeom>
        </p:spPr>
      </p:pic>
      <p:pic>
        <p:nvPicPr>
          <p:cNvPr id="5" name="Obraz 4" descr="Obraz zawierający na wolnym powietrzu, drzewo, budynek, ziemia&#10;&#10;Opis wygenerowany automatycznie">
            <a:extLst>
              <a:ext uri="{FF2B5EF4-FFF2-40B4-BE49-F238E27FC236}">
                <a16:creationId xmlns:a16="http://schemas.microsoft.com/office/drawing/2014/main" id="{F0BCCBF3-542D-C946-C434-26EF8A26FD92}"/>
              </a:ext>
            </a:extLst>
          </p:cNvPr>
          <p:cNvPicPr>
            <a:picLocks noChangeAspect="1"/>
          </p:cNvPicPr>
          <p:nvPr/>
        </p:nvPicPr>
        <p:blipFill>
          <a:blip r:embed="rId4"/>
          <a:stretch>
            <a:fillRect/>
          </a:stretch>
        </p:blipFill>
        <p:spPr>
          <a:xfrm>
            <a:off x="7940842" y="791890"/>
            <a:ext cx="3995623" cy="2637110"/>
          </a:xfrm>
          <a:prstGeom prst="rect">
            <a:avLst/>
          </a:prstGeom>
        </p:spPr>
      </p:pic>
    </p:spTree>
    <p:extLst>
      <p:ext uri="{BB962C8B-B14F-4D97-AF65-F5344CB8AC3E}">
        <p14:creationId xmlns:p14="http://schemas.microsoft.com/office/powerpoint/2010/main" val="437138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ytuł 5">
            <a:extLst>
              <a:ext uri="{FF2B5EF4-FFF2-40B4-BE49-F238E27FC236}">
                <a16:creationId xmlns:a16="http://schemas.microsoft.com/office/drawing/2014/main" id="{45C2D33B-4F65-9135-DA05-42CC4744F3B3}"/>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pl-PL" sz="3600" dirty="0"/>
              <a:t>Metafory miasta, </a:t>
            </a:r>
            <a:br>
              <a:rPr lang="pl-PL" sz="3600" dirty="0"/>
            </a:br>
            <a:r>
              <a:rPr lang="pl-PL" sz="3600" dirty="0"/>
              <a:t>miasta jako środowiska</a:t>
            </a:r>
          </a:p>
        </p:txBody>
      </p:sp>
      <p:sp>
        <p:nvSpPr>
          <p:cNvPr id="7" name="Symbol zastępczy zawartości 6">
            <a:extLst>
              <a:ext uri="{FF2B5EF4-FFF2-40B4-BE49-F238E27FC236}">
                <a16:creationId xmlns:a16="http://schemas.microsoft.com/office/drawing/2014/main" id="{C1580C99-43BA-33A6-CFF4-798E11EB3C42}"/>
              </a:ext>
            </a:extLst>
          </p:cNvPr>
          <p:cNvSpPr>
            <a:spLocks noGrp="1"/>
          </p:cNvSpPr>
          <p:nvPr>
            <p:ph sz="half" idx="2"/>
          </p:nvPr>
        </p:nvSpPr>
        <p:spPr>
          <a:xfrm>
            <a:off x="761802" y="2743200"/>
            <a:ext cx="4868977" cy="3613149"/>
          </a:xfrm>
        </p:spPr>
        <p:txBody>
          <a:bodyPr vert="horz" lIns="91440" tIns="45720" rIns="91440" bIns="45720" rtlCol="0" anchor="ctr">
            <a:normAutofit/>
          </a:bodyPr>
          <a:lstStyle/>
          <a:p>
            <a:r>
              <a:rPr lang="pl-PL" sz="1800" b="1" dirty="0">
                <a:effectLst/>
              </a:rPr>
              <a:t>Miasto jako asfaltowa dżungla </a:t>
            </a:r>
            <a:r>
              <a:rPr lang="pl-PL" sz="1800" dirty="0">
                <a:effectLst/>
              </a:rPr>
              <a:t>– metafora wskazująca na okrutną przestrzeń pełną przemocy, w której słabi przegrywają</a:t>
            </a:r>
          </a:p>
          <a:p>
            <a:r>
              <a:rPr lang="pl-PL" sz="1800" b="1" dirty="0">
                <a:effectLst/>
              </a:rPr>
              <a:t>Miasto jako dzicz </a:t>
            </a:r>
            <a:r>
              <a:rPr lang="pl-PL" sz="1800" dirty="0">
                <a:effectLst/>
              </a:rPr>
              <a:t>– wskazuje na </a:t>
            </a:r>
            <a:r>
              <a:rPr lang="pl-PL" sz="1800" dirty="0"/>
              <a:t>rozumienie miasta jako środowiska naturalnego w sposób pozwalający na jej pogłębioną krytykę i podkreślający plemienny charakter aktywności podejmowanych w miejskim środowisku, charakteryzujących się napięciami i trudnościami analogicznymi do tych mających miejsce w dziczy</a:t>
            </a:r>
          </a:p>
          <a:p>
            <a:pPr marL="0"/>
            <a:endParaRPr lang="pl-PL" sz="1800" dirty="0"/>
          </a:p>
        </p:txBody>
      </p:sp>
      <p:pic>
        <p:nvPicPr>
          <p:cNvPr id="5" name="Symbol zastępczy zawartości 4" descr="Obraz zawierający na wolnym powietrzu, panorama, Aglomeracja, Metropolis&#10;&#10;Opis wygenerowany automatycznie">
            <a:extLst>
              <a:ext uri="{FF2B5EF4-FFF2-40B4-BE49-F238E27FC236}">
                <a16:creationId xmlns:a16="http://schemas.microsoft.com/office/drawing/2014/main" id="{B3817673-479C-232F-E751-5D2284F64CBA}"/>
              </a:ext>
            </a:extLst>
          </p:cNvPr>
          <p:cNvPicPr>
            <a:picLocks noGrp="1" noChangeAspect="1"/>
          </p:cNvPicPr>
          <p:nvPr>
            <p:ph sz="half" idx="1"/>
          </p:nvPr>
        </p:nvPicPr>
        <p:blipFill>
          <a:blip r:embed="rId3"/>
          <a:srcRect l="26231" r="27050"/>
          <a:stretch>
            <a:fillRect/>
          </a:stretch>
        </p:blipFill>
        <p:spPr>
          <a:xfrm>
            <a:off x="6096000" y="1"/>
            <a:ext cx="6102825" cy="6858000"/>
          </a:xfrm>
          <a:prstGeom prst="rect">
            <a:avLst/>
          </a:prstGeom>
        </p:spPr>
      </p:pic>
      <p:sp>
        <p:nvSpPr>
          <p:cNvPr id="9" name="pole tekstowe 8">
            <a:extLst>
              <a:ext uri="{FF2B5EF4-FFF2-40B4-BE49-F238E27FC236}">
                <a16:creationId xmlns:a16="http://schemas.microsoft.com/office/drawing/2014/main" id="{C533EDF8-AE99-7D73-A163-492273D608B4}"/>
              </a:ext>
            </a:extLst>
          </p:cNvPr>
          <p:cNvSpPr txBox="1"/>
          <p:nvPr/>
        </p:nvSpPr>
        <p:spPr>
          <a:xfrm>
            <a:off x="-175269" y="5817740"/>
            <a:ext cx="6264442" cy="1077218"/>
          </a:xfrm>
          <a:prstGeom prst="rect">
            <a:avLst/>
          </a:prstGeom>
          <a:noFill/>
        </p:spPr>
        <p:txBody>
          <a:bodyPr wrap="square">
            <a:spAutoFit/>
          </a:bodyPr>
          <a:lstStyle/>
          <a:p>
            <a:pPr marL="0" algn="r"/>
            <a:endParaRPr lang="pl-PL" sz="1600" noProof="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pl-PL" sz="1600" i="0" u="none" strike="noStrike" noProof="0" dirty="0">
              <a:effectLs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pl-PL" sz="1600" i="0" u="none" strike="noStrike" noProof="0" dirty="0">
                <a:effectLst/>
              </a:rPr>
              <a:t>Miejska dżungla, </a:t>
            </a:r>
          </a:p>
          <a:p>
            <a:pPr marL="0" marR="0" lvl="0" indent="0" algn="r" defTabSz="914400" rtl="0" eaLnBrk="1" fontAlgn="auto" latinLnBrk="0" hangingPunct="1">
              <a:lnSpc>
                <a:spcPct val="100000"/>
              </a:lnSpc>
              <a:spcBef>
                <a:spcPts val="0"/>
              </a:spcBef>
              <a:spcAft>
                <a:spcPts val="0"/>
              </a:spcAft>
              <a:buClrTx/>
              <a:buSzTx/>
              <a:buFontTx/>
              <a:buNone/>
              <a:tabLst/>
              <a:defRPr/>
            </a:pPr>
            <a:r>
              <a:rPr lang="pl-PL" sz="1600" i="0" u="none" strike="noStrike" noProof="0" dirty="0">
                <a:effectLst/>
              </a:rPr>
              <a:t>Tło biznesowego miejskiego pejzażu </a:t>
            </a:r>
            <a:r>
              <a:rPr lang="pl-PL" sz="1600" i="1" u="none" strike="noStrike" noProof="0" dirty="0" err="1">
                <a:effectLst/>
              </a:rPr>
              <a:t>shinjuku</a:t>
            </a:r>
            <a:r>
              <a:rPr lang="pl-PL" sz="1600" i="0" u="none" strike="noStrike" noProof="0" dirty="0">
                <a:effectLst/>
              </a:rPr>
              <a:t> okręgowy Tokio</a:t>
            </a:r>
          </a:p>
        </p:txBody>
      </p:sp>
    </p:spTree>
    <p:extLst>
      <p:ext uri="{BB962C8B-B14F-4D97-AF65-F5344CB8AC3E}">
        <p14:creationId xmlns:p14="http://schemas.microsoft.com/office/powerpoint/2010/main" val="2120965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DE67D-98C9-66DA-8BC1-00E97A4CDDFE}"/>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8B217E4-23EC-C449-494F-DD7341F431CA}"/>
              </a:ext>
            </a:extLst>
          </p:cNvPr>
          <p:cNvSpPr>
            <a:spLocks noGrp="1"/>
          </p:cNvSpPr>
          <p:nvPr>
            <p:ph type="title"/>
          </p:nvPr>
        </p:nvSpPr>
        <p:spPr/>
        <p:txBody>
          <a:bodyPr/>
          <a:lstStyle/>
          <a:p>
            <a:r>
              <a:rPr lang="pl-PL" dirty="0"/>
              <a:t>Metafora miasta jako dziczy</a:t>
            </a:r>
          </a:p>
        </p:txBody>
      </p:sp>
      <p:sp>
        <p:nvSpPr>
          <p:cNvPr id="3" name="Symbol zastępczy zawartości 2">
            <a:extLst>
              <a:ext uri="{FF2B5EF4-FFF2-40B4-BE49-F238E27FC236}">
                <a16:creationId xmlns:a16="http://schemas.microsoft.com/office/drawing/2014/main" id="{E098B20A-985E-A8A2-D413-6F45058058FF}"/>
              </a:ext>
            </a:extLst>
          </p:cNvPr>
          <p:cNvSpPr>
            <a:spLocks noGrp="1"/>
          </p:cNvSpPr>
          <p:nvPr>
            <p:ph idx="1"/>
          </p:nvPr>
        </p:nvSpPr>
        <p:spPr/>
        <p:txBody>
          <a:bodyPr>
            <a:normAutofit fontScale="92500" lnSpcReduction="10000"/>
          </a:bodyPr>
          <a:lstStyle/>
          <a:p>
            <a:br>
              <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rPr>
            </a:br>
            <a:r>
              <a:rPr lang="en-US" dirty="0"/>
              <a:t>“</a:t>
            </a:r>
            <a:r>
              <a:rPr lang="pl-PL" b="0" i="1" u="none" strike="noStrike" dirty="0">
                <a:solidFill>
                  <a:srgbClr val="000000"/>
                </a:solidFill>
                <a:effectLst/>
                <a:latin typeface="-webkit-standard"/>
              </a:rPr>
              <a:t>Poruszanie się między budynkami i wzdłuż ulic ma pewną percepcyjną jakość przypominającą spacer wśród gajów drzew i gęstej roślinności. Szum ulicznego ruchu w tle może przywodzić na myśl wiatr nieustannie pędzący przez drzewa, gdy zbliża się front pogodowy. Przeciskanie się przez tłum przypomina doświadczenie torowania sobie drogi przez gęstą roślinność. Stała czujność wpływa na nasze poruszanie się zarówno po mieście, jak i po dzikiej przyrodzie, a podszyty niepokojem lęk przed pojazdami czy napadem ma swój odpowiednik w ciągłym – rzeczywistym lub wyobrażonym – zagrożeniu ze strony niebezpiecznych stworzeń, które rzekomo zamieszkują dzikie tereny. Zarówno w mieście, jak i na łonie natury, poczucie bycia nie na miejscu stanowi intensywny składnik tego doświadczenia</a:t>
            </a:r>
            <a:r>
              <a:rPr lang="pl-PL" b="0" i="0" u="none" strike="noStrike" dirty="0">
                <a:solidFill>
                  <a:srgbClr val="000000"/>
                </a:solidFill>
                <a:effectLst/>
                <a:latin typeface="-webkit-standard"/>
              </a:rPr>
              <a:t>” –</a:t>
            </a:r>
            <a:r>
              <a:rPr lang="cs-CZ" sz="2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a:t>
            </a:r>
          </a:p>
          <a:p>
            <a:pPr marL="0" indent="0">
              <a:buNone/>
            </a:pPr>
            <a:r>
              <a:rPr lang="nl-NL" sz="28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A. Berleant,</a:t>
            </a:r>
            <a:r>
              <a:rPr lang="en-US" sz="2800" i="1"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Aesthetics and Environment</a:t>
            </a:r>
            <a:r>
              <a:rPr lang="cs-CZ" sz="2800" dirty="0">
                <a:solidFill>
                  <a:srgbClr val="000000"/>
                </a:solidFill>
                <a:effectLst/>
                <a:uFill>
                  <a:solidFill>
                    <a:srgbClr val="000000"/>
                  </a:solidFill>
                </a:uFill>
                <a:latin typeface="Times New Roman" panose="02020603050405020304" pitchFamily="18" charset="0"/>
                <a:ea typeface="Times" pitchFamily="2" charset="0"/>
                <a:cs typeface="Times" pitchFamily="2" charset="0"/>
              </a:rPr>
              <a:t>, s. 42.</a:t>
            </a:r>
            <a:endParaRPr lang="pl-PL" sz="2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pitchFamily="2" charset="0"/>
            </a:endParaRPr>
          </a:p>
          <a:p>
            <a:endParaRPr lang="en-US" dirty="0"/>
          </a:p>
        </p:txBody>
      </p:sp>
    </p:spTree>
    <p:extLst>
      <p:ext uri="{BB962C8B-B14F-4D97-AF65-F5344CB8AC3E}">
        <p14:creationId xmlns:p14="http://schemas.microsoft.com/office/powerpoint/2010/main" val="3003300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2F1E92-EB1B-D52D-5091-79D5D32E9DE5}"/>
              </a:ext>
            </a:extLst>
          </p:cNvPr>
          <p:cNvSpPr>
            <a:spLocks noGrp="1"/>
          </p:cNvSpPr>
          <p:nvPr>
            <p:ph type="title"/>
          </p:nvPr>
        </p:nvSpPr>
        <p:spPr>
          <a:xfrm>
            <a:off x="549441" y="316998"/>
            <a:ext cx="11353801" cy="1325563"/>
          </a:xfrm>
        </p:spPr>
        <p:txBody>
          <a:bodyPr>
            <a:normAutofit/>
          </a:bodyPr>
          <a:lstStyle/>
          <a:p>
            <a:r>
              <a:rPr lang="pl-PL" sz="3600" dirty="0"/>
              <a:t>Zwrot roślinny </a:t>
            </a:r>
            <a:r>
              <a:rPr lang="en-US" sz="3600" dirty="0"/>
              <a:t>(</a:t>
            </a:r>
            <a:r>
              <a:rPr lang="en-US" sz="3600" i="1" dirty="0"/>
              <a:t>plant turn</a:t>
            </a:r>
            <a:r>
              <a:rPr lang="en-US" sz="3600" dirty="0"/>
              <a:t>), Plantatocjen (</a:t>
            </a:r>
            <a:r>
              <a:rPr lang="en-US" sz="3600" i="1" dirty="0"/>
              <a:t>Plantationocene</a:t>
            </a:r>
            <a:r>
              <a:rPr lang="en-US" sz="3600" dirty="0"/>
              <a:t>) </a:t>
            </a:r>
            <a:br>
              <a:rPr lang="en-US" sz="3600" dirty="0"/>
            </a:br>
            <a:r>
              <a:rPr lang="pl-PL" sz="3600" dirty="0"/>
              <a:t>i Zielona Rebelia</a:t>
            </a:r>
          </a:p>
        </p:txBody>
      </p:sp>
      <p:sp>
        <p:nvSpPr>
          <p:cNvPr id="3" name="Symbol zastępczy zawartości 2">
            <a:extLst>
              <a:ext uri="{FF2B5EF4-FFF2-40B4-BE49-F238E27FC236}">
                <a16:creationId xmlns:a16="http://schemas.microsoft.com/office/drawing/2014/main" id="{9E88B90F-6A5E-E011-C75B-5F964ABFFCAB}"/>
              </a:ext>
            </a:extLst>
          </p:cNvPr>
          <p:cNvSpPr>
            <a:spLocks noGrp="1"/>
          </p:cNvSpPr>
          <p:nvPr>
            <p:ph idx="1"/>
          </p:nvPr>
        </p:nvSpPr>
        <p:spPr>
          <a:xfrm>
            <a:off x="549440" y="1873751"/>
            <a:ext cx="11353801" cy="4351338"/>
          </a:xfrm>
        </p:spPr>
        <p:txBody>
          <a:bodyPr>
            <a:normAutofit fontScale="85000" lnSpcReduction="20000"/>
          </a:bodyPr>
          <a:lstStyle/>
          <a:p>
            <a:r>
              <a:rPr lang="pl-PL" b="1" dirty="0">
                <a:latin typeface="Aptos" panose="020B0004020202020204" pitchFamily="34" charset="0"/>
              </a:rPr>
              <a:t>Zwrot roślinny </a:t>
            </a:r>
            <a:r>
              <a:rPr lang="pl-PL" dirty="0">
                <a:latin typeface="Aptos" panose="020B0004020202020204" pitchFamily="34" charset="0"/>
              </a:rPr>
              <a:t>– efekt działania </a:t>
            </a:r>
            <a:r>
              <a:rPr lang="pl-PL" dirty="0">
                <a:solidFill>
                  <a:srgbClr val="000000"/>
                </a:solidFill>
                <a:latin typeface="Aptos" panose="020B0004020202020204" pitchFamily="34" charset="0"/>
              </a:rPr>
              <a:t>w</a:t>
            </a:r>
            <a:r>
              <a:rPr lang="pl-PL" b="0" i="0" u="none" strike="noStrike" dirty="0">
                <a:solidFill>
                  <a:srgbClr val="000000"/>
                </a:solidFill>
                <a:effectLst/>
                <a:latin typeface="Aptos" panose="020B0004020202020204" pitchFamily="34" charset="0"/>
              </a:rPr>
              <a:t>ielu </a:t>
            </a:r>
            <a:r>
              <a:rPr lang="pl-PL" b="0" i="0" u="none" strike="noStrike" dirty="0" err="1">
                <a:solidFill>
                  <a:srgbClr val="000000"/>
                </a:solidFill>
                <a:effectLst/>
                <a:latin typeface="Aptos" panose="020B0004020202020204" pitchFamily="34" charset="0"/>
              </a:rPr>
              <a:t>etnobotaników</a:t>
            </a:r>
            <a:r>
              <a:rPr lang="pl-PL" b="0" i="0" u="none" strike="noStrike" dirty="0">
                <a:solidFill>
                  <a:srgbClr val="000000"/>
                </a:solidFill>
                <a:effectLst/>
                <a:latin typeface="Aptos" panose="020B0004020202020204" pitchFamily="34" charset="0"/>
              </a:rPr>
              <a:t>, którzy dążyli do tłumaczenia lub uczynienia zrozumiałymi lokalnych i tradycyjnych wiedzy dotyczących zasobów biologicznych, czasem z myślą o wykorzystaniu ich w rozwoju leków.</a:t>
            </a:r>
            <a:endParaRPr lang="pl-PL" dirty="0">
              <a:latin typeface="Aptos" panose="020B0004020202020204" pitchFamily="34" charset="0"/>
            </a:endParaRPr>
          </a:p>
          <a:p>
            <a:r>
              <a:rPr lang="pl-PL" b="1" dirty="0">
                <a:latin typeface="Aptos" panose="020B0004020202020204" pitchFamily="34" charset="0"/>
              </a:rPr>
              <a:t>Plantatocjen</a:t>
            </a:r>
            <a:r>
              <a:rPr lang="pl-PL" dirty="0">
                <a:latin typeface="Aptos" panose="020B0004020202020204" pitchFamily="34" charset="0"/>
              </a:rPr>
              <a:t> – </a:t>
            </a:r>
            <a:r>
              <a:rPr lang="pl-PL" b="0" i="0" u="none" strike="noStrike" dirty="0">
                <a:solidFill>
                  <a:srgbClr val="000000"/>
                </a:solidFill>
                <a:effectLst/>
                <a:latin typeface="Aptos" panose="020B0004020202020204" pitchFamily="34" charset="0"/>
              </a:rPr>
              <a:t>obecna epoka z punktu widzenia splątań ludzi i roślin w kontekście zmiany klimatu i planetarnego załamania. </a:t>
            </a:r>
          </a:p>
          <a:p>
            <a:pPr marL="0" indent="0">
              <a:buNone/>
            </a:pPr>
            <a:r>
              <a:rPr lang="pl-PL" b="1" i="0" u="none" strike="noStrike" dirty="0">
                <a:solidFill>
                  <a:srgbClr val="000000"/>
                </a:solidFill>
                <a:effectLst/>
                <a:latin typeface="Aptos" panose="020B0004020202020204" pitchFamily="34" charset="0"/>
              </a:rPr>
              <a:t>„</a:t>
            </a:r>
            <a:r>
              <a:rPr lang="pl-PL" i="1" u="none" strike="noStrike" dirty="0">
                <a:solidFill>
                  <a:srgbClr val="000000"/>
                </a:solidFill>
                <a:effectLst/>
                <a:latin typeface="Aptos" panose="020B0004020202020204" pitchFamily="34" charset="0"/>
              </a:rPr>
              <a:t>Plantatocjen zwraca uwagę na trwającą (nie)logikę ludzkiej dominacji, dyscypliny i kontroli, poprzez którą określone rośliny i określeni ludzie zostają uczynieni produktywnymi, eksploatowalnymi lub zbędnymi w ramach reżimów plantacyjnych</a:t>
            </a:r>
            <a:r>
              <a:rPr lang="pl-PL" dirty="0">
                <a:solidFill>
                  <a:srgbClr val="000000"/>
                </a:solidFill>
                <a:latin typeface="Aptos" panose="020B0004020202020204" pitchFamily="34" charset="0"/>
              </a:rPr>
              <a:t>” – (Chao S., (</a:t>
            </a:r>
            <a:r>
              <a:rPr lang="pl-PL" i="1" dirty="0" err="1">
                <a:solidFill>
                  <a:srgbClr val="000000"/>
                </a:solidFill>
                <a:latin typeface="Aptos" panose="020B0004020202020204" pitchFamily="34" charset="0"/>
              </a:rPr>
              <a:t>Un</a:t>
            </a:r>
            <a:r>
              <a:rPr lang="pl-PL" i="1" dirty="0">
                <a:solidFill>
                  <a:srgbClr val="000000"/>
                </a:solidFill>
                <a:latin typeface="Aptos" panose="020B0004020202020204" pitchFamily="34" charset="0"/>
              </a:rPr>
              <a:t>)</a:t>
            </a:r>
            <a:r>
              <a:rPr lang="pl-PL" i="1" dirty="0" err="1">
                <a:solidFill>
                  <a:srgbClr val="000000"/>
                </a:solidFill>
                <a:latin typeface="Aptos" panose="020B0004020202020204" pitchFamily="34" charset="0"/>
              </a:rPr>
              <a:t>Worlding</a:t>
            </a:r>
            <a:r>
              <a:rPr lang="pl-PL" i="1" dirty="0">
                <a:solidFill>
                  <a:srgbClr val="000000"/>
                </a:solidFill>
                <a:latin typeface="Aptos" panose="020B0004020202020204" pitchFamily="34" charset="0"/>
              </a:rPr>
              <a:t> the </a:t>
            </a:r>
            <a:r>
              <a:rPr lang="pl-PL" i="1" dirty="0" err="1">
                <a:solidFill>
                  <a:srgbClr val="000000"/>
                </a:solidFill>
                <a:latin typeface="Aptos" panose="020B0004020202020204" pitchFamily="34" charset="0"/>
              </a:rPr>
              <a:t>plantationocene</a:t>
            </a:r>
            <a:r>
              <a:rPr lang="pl-PL" i="1" dirty="0">
                <a:solidFill>
                  <a:srgbClr val="000000"/>
                </a:solidFill>
                <a:latin typeface="Aptos" panose="020B0004020202020204" pitchFamily="34" charset="0"/>
              </a:rPr>
              <a:t>: </a:t>
            </a:r>
            <a:r>
              <a:rPr lang="pl-PL" i="1" dirty="0" err="1">
                <a:solidFill>
                  <a:srgbClr val="000000"/>
                </a:solidFill>
                <a:latin typeface="Aptos" panose="020B0004020202020204" pitchFamily="34" charset="0"/>
              </a:rPr>
              <a:t>Extraction</a:t>
            </a:r>
            <a:r>
              <a:rPr lang="pl-PL" i="1" dirty="0">
                <a:solidFill>
                  <a:srgbClr val="000000"/>
                </a:solidFill>
                <a:latin typeface="Aptos" panose="020B0004020202020204" pitchFamily="34" charset="0"/>
              </a:rPr>
              <a:t>, </a:t>
            </a:r>
            <a:r>
              <a:rPr lang="pl-PL" i="1" dirty="0" err="1">
                <a:solidFill>
                  <a:srgbClr val="000000"/>
                </a:solidFill>
                <a:latin typeface="Aptos" panose="020B0004020202020204" pitchFamily="34" charset="0"/>
              </a:rPr>
              <a:t>extinction</a:t>
            </a:r>
            <a:r>
              <a:rPr lang="pl-PL" i="1" dirty="0">
                <a:solidFill>
                  <a:srgbClr val="000000"/>
                </a:solidFill>
                <a:latin typeface="Aptos" panose="020B0004020202020204" pitchFamily="34" charset="0"/>
              </a:rPr>
              <a:t>, </a:t>
            </a:r>
            <a:r>
              <a:rPr lang="pl-PL" i="1" dirty="0" err="1">
                <a:solidFill>
                  <a:srgbClr val="000000"/>
                </a:solidFill>
                <a:latin typeface="Aptos" panose="020B0004020202020204" pitchFamily="34" charset="0"/>
              </a:rPr>
              <a:t>emergence</a:t>
            </a:r>
            <a:r>
              <a:rPr lang="pl-PL" i="1" dirty="0">
                <a:solidFill>
                  <a:srgbClr val="000000"/>
                </a:solidFill>
                <a:latin typeface="Aptos" panose="020B0004020202020204" pitchFamily="34" charset="0"/>
              </a:rPr>
              <a:t>. </a:t>
            </a:r>
            <a:r>
              <a:rPr lang="pl-PL" dirty="0" err="1">
                <a:solidFill>
                  <a:srgbClr val="000000"/>
                </a:solidFill>
                <a:latin typeface="Aptos" panose="020B0004020202020204" pitchFamily="34" charset="0"/>
              </a:rPr>
              <a:t>eTropic</a:t>
            </a:r>
            <a:r>
              <a:rPr lang="pl-PL" dirty="0">
                <a:solidFill>
                  <a:srgbClr val="000000"/>
                </a:solidFill>
                <a:latin typeface="Aptos" panose="020B0004020202020204" pitchFamily="34" charset="0"/>
              </a:rPr>
              <a:t> 21(1), s. 167)</a:t>
            </a:r>
            <a:endParaRPr lang="pl-PL" dirty="0">
              <a:latin typeface="Aptos" panose="020B0004020202020204" pitchFamily="34" charset="0"/>
            </a:endParaRPr>
          </a:p>
          <a:p>
            <a:r>
              <a:rPr lang="pl-PL" b="1" dirty="0">
                <a:latin typeface="Aptos" panose="020B0004020202020204" pitchFamily="34" charset="0"/>
              </a:rPr>
              <a:t>Zielona Rebelia </a:t>
            </a:r>
            <a:r>
              <a:rPr lang="pl-PL" dirty="0">
                <a:latin typeface="Aptos" panose="020B0004020202020204" pitchFamily="34" charset="0"/>
              </a:rPr>
              <a:t>– to ogólna nazwa dla ruchów społecznych, protestów i działań obywatelskich podejmowanych w celu ochrony środowiska, przeciwdziałania zmianom klimatu i wymuszenia bardziej zdecydowanych działań politycznych oraz gospodarczych na rzecz planet. Czasem odnoszona wprost do działań i dyskursu związanego z tzw. “chwastami”.</a:t>
            </a:r>
          </a:p>
        </p:txBody>
      </p:sp>
    </p:spTree>
    <p:extLst>
      <p:ext uri="{BB962C8B-B14F-4D97-AF65-F5344CB8AC3E}">
        <p14:creationId xmlns:p14="http://schemas.microsoft.com/office/powerpoint/2010/main" val="3126358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897199-06D8-8044-B9B1-5D69F95ABDD5}"/>
              </a:ext>
            </a:extLst>
          </p:cNvPr>
          <p:cNvSpPr>
            <a:spLocks noGrp="1"/>
          </p:cNvSpPr>
          <p:nvPr>
            <p:ph type="title"/>
          </p:nvPr>
        </p:nvSpPr>
        <p:spPr>
          <a:xfrm>
            <a:off x="437148" y="381168"/>
            <a:ext cx="10515600" cy="966370"/>
          </a:xfrm>
        </p:spPr>
        <p:txBody>
          <a:bodyPr/>
          <a:lstStyle/>
          <a:p>
            <a:r>
              <a:rPr lang="pl-PL" dirty="0"/>
              <a:t>Chwasty to rebelianci</a:t>
            </a:r>
          </a:p>
        </p:txBody>
      </p:sp>
      <p:sp>
        <p:nvSpPr>
          <p:cNvPr id="3" name="Symbol zastępczy zawartości 2">
            <a:extLst>
              <a:ext uri="{FF2B5EF4-FFF2-40B4-BE49-F238E27FC236}">
                <a16:creationId xmlns:a16="http://schemas.microsoft.com/office/drawing/2014/main" id="{17A0CF58-1EB0-C814-72B6-5BA1BA4C6A61}"/>
              </a:ext>
            </a:extLst>
          </p:cNvPr>
          <p:cNvSpPr>
            <a:spLocks noGrp="1"/>
          </p:cNvSpPr>
          <p:nvPr>
            <p:ph idx="1"/>
          </p:nvPr>
        </p:nvSpPr>
        <p:spPr>
          <a:xfrm>
            <a:off x="437147" y="1491916"/>
            <a:ext cx="11225463" cy="4685047"/>
          </a:xfrm>
        </p:spPr>
        <p:txBody>
          <a:bodyPr>
            <a:normAutofit/>
          </a:bodyPr>
          <a:lstStyle/>
          <a:p>
            <a:r>
              <a:rPr lang="pl-PL" b="0" i="0" u="none" strike="noStrike" dirty="0">
                <a:solidFill>
                  <a:srgbClr val="000000"/>
                </a:solidFill>
                <a:effectLst/>
                <a:latin typeface="-webkit-standard"/>
              </a:rPr>
              <a:t>„</a:t>
            </a:r>
            <a:r>
              <a:rPr lang="pl-PL" b="0" i="1" u="none" strike="noStrike" dirty="0">
                <a:solidFill>
                  <a:srgbClr val="000000"/>
                </a:solidFill>
                <a:effectLst/>
                <a:latin typeface="-webkit-standard"/>
              </a:rPr>
              <a:t>W betonowych krajobrazach miejskich dokonuje się cicha rewolucja: między płytami chodników, na parkingach, w szczelinach murów i opuszczonych przestrzeniach wyrasta nowe pokolenie roślin miejskich – nieplanowanych, spontanicznych, często pomijanych. Te zielone buntowniczki stają się obiektem fascynacji artystów i badaczy, podważając nasze spojrzenie na relację między ludźmi a roślinami na zurbanizowanej, globalnej planecie</a:t>
            </a:r>
            <a:r>
              <a:rPr lang="pl-PL" b="0" i="0" u="none" strike="noStrike" dirty="0">
                <a:solidFill>
                  <a:srgbClr val="000000"/>
                </a:solidFill>
                <a:effectLst/>
                <a:latin typeface="-webkit-standard"/>
              </a:rPr>
              <a:t>” – </a:t>
            </a:r>
          </a:p>
          <a:p>
            <a:pPr marL="0" indent="0">
              <a:buNone/>
            </a:pPr>
            <a:r>
              <a:rPr lang="en-US" i="1" dirty="0"/>
              <a:t>Art, plants, and urban climate adaptation</a:t>
            </a:r>
            <a:r>
              <a:rPr lang="en-US" dirty="0"/>
              <a:t>. Stefan </a:t>
            </a:r>
            <a:r>
              <a:rPr lang="en-US" dirty="0" err="1"/>
              <a:t>Koderisch</a:t>
            </a:r>
            <a:r>
              <a:rPr lang="en-US" dirty="0"/>
              <a:t>, Maciej </a:t>
            </a:r>
            <a:r>
              <a:rPr lang="en-US" dirty="0" err="1"/>
              <a:t>Kowalewski</a:t>
            </a:r>
            <a:r>
              <a:rPr lang="en-US" dirty="0"/>
              <a:t>, Marek Ostrowski, Anna </a:t>
            </a:r>
            <a:r>
              <a:rPr lang="en-US" dirty="0" err="1"/>
              <a:t>Zadrożna</a:t>
            </a:r>
            <a:r>
              <a:rPr lang="en-US" dirty="0"/>
              <a:t>, (15 Jul 2025). City. Analysis of Urban Change, Theory, Action. </a:t>
            </a:r>
            <a:r>
              <a:rPr lang="pl-PL" sz="2800" dirty="0">
                <a:effectLst/>
                <a:latin typeface="OpenSans"/>
              </a:rPr>
              <a:t>DOI: 10.1080/13604813.2025.2523178  </a:t>
            </a:r>
            <a:endParaRPr lang="en-US" dirty="0"/>
          </a:p>
          <a:p>
            <a:endParaRPr lang="en-US" dirty="0"/>
          </a:p>
        </p:txBody>
      </p:sp>
    </p:spTree>
    <p:extLst>
      <p:ext uri="{BB962C8B-B14F-4D97-AF65-F5344CB8AC3E}">
        <p14:creationId xmlns:p14="http://schemas.microsoft.com/office/powerpoint/2010/main" val="4086822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752130F-EEB3-682C-87C9-E38D5A68601B}"/>
              </a:ext>
            </a:extLst>
          </p:cNvPr>
          <p:cNvSpPr>
            <a:spLocks noGrp="1"/>
          </p:cNvSpPr>
          <p:nvPr>
            <p:ph type="title"/>
          </p:nvPr>
        </p:nvSpPr>
        <p:spPr>
          <a:xfrm>
            <a:off x="3962396" y="598469"/>
            <a:ext cx="4267200" cy="1351472"/>
          </a:xfrm>
        </p:spPr>
        <p:txBody>
          <a:bodyPr>
            <a:noAutofit/>
          </a:bodyPr>
          <a:lstStyle/>
          <a:p>
            <a:pPr algn="ctr"/>
            <a:r>
              <a:rPr lang="or-IN" sz="2400" dirty="0"/>
              <a:t>Rui Mizuki, (ur. 1983, Kioto</a:t>
            </a:r>
            <a:r>
              <a:rPr lang="or-IN" sz="2400" i="1" dirty="0"/>
              <a:t>), </a:t>
            </a:r>
            <a:br>
              <a:rPr lang="pl-PL" sz="2400" i="1" dirty="0"/>
            </a:br>
            <a:r>
              <a:rPr lang="or-IN" sz="2400" i="1" dirty="0"/>
              <a:t>Coin parking </a:t>
            </a:r>
            <a:r>
              <a:rPr lang="or-IN" sz="2400" dirty="0"/>
              <a:t>na wystawie </a:t>
            </a:r>
            <a:br>
              <a:rPr lang="pl-PL" sz="2400" dirty="0"/>
            </a:br>
            <a:r>
              <a:rPr lang="or-IN" sz="2400" dirty="0"/>
              <a:t>East – East. Wystawa sztuki współczesnej Japonii w Muzeum Sztuki </a:t>
            </a:r>
            <a:r>
              <a:rPr lang="pl-PL" sz="2400" dirty="0"/>
              <a:t>i</a:t>
            </a:r>
            <a:r>
              <a:rPr lang="or-IN" sz="2400" dirty="0"/>
              <a:t> Techniki Japońskiej </a:t>
            </a:r>
            <a:r>
              <a:rPr lang="or-IN" sz="2400" dirty="0">
                <a:solidFill>
                  <a:schemeClr val="tx1">
                    <a:lumMod val="85000"/>
                    <a:lumOff val="15000"/>
                  </a:schemeClr>
                </a:solidFill>
              </a:rPr>
              <a:t>Manhgga w Krakowie, 26.04-10.08.2025)</a:t>
            </a:r>
          </a:p>
        </p:txBody>
      </p:sp>
      <p:pic>
        <p:nvPicPr>
          <p:cNvPr id="7" name="Obraz 6" descr="Obraz zawierający ściana, w pomieszczeniu, tablica suchościeralna biała, design&#10;&#10;Opis wygenerowany automatycznie">
            <a:extLst>
              <a:ext uri="{FF2B5EF4-FFF2-40B4-BE49-F238E27FC236}">
                <a16:creationId xmlns:a16="http://schemas.microsoft.com/office/drawing/2014/main" id="{9AEBB98C-8CDE-76F4-1658-4E027B3AD620}"/>
              </a:ext>
            </a:extLst>
          </p:cNvPr>
          <p:cNvPicPr>
            <a:picLocks noChangeAspect="1"/>
          </p:cNvPicPr>
          <p:nvPr/>
        </p:nvPicPr>
        <p:blipFill>
          <a:blip r:embed="rId3"/>
          <a:srcRect l="7565" r="20583"/>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26" name="Content Placeholder 10">
            <a:extLst>
              <a:ext uri="{FF2B5EF4-FFF2-40B4-BE49-F238E27FC236}">
                <a16:creationId xmlns:a16="http://schemas.microsoft.com/office/drawing/2014/main" id="{51370578-C134-AEDB-9356-D00F95B198F4}"/>
              </a:ext>
            </a:extLst>
          </p:cNvPr>
          <p:cNvSpPr>
            <a:spLocks noGrp="1"/>
          </p:cNvSpPr>
          <p:nvPr>
            <p:ph idx="1"/>
          </p:nvPr>
        </p:nvSpPr>
        <p:spPr>
          <a:xfrm>
            <a:off x="4190996" y="2548410"/>
            <a:ext cx="3810000" cy="4461990"/>
          </a:xfrm>
        </p:spPr>
        <p:txBody>
          <a:bodyPr>
            <a:normAutofit/>
          </a:bodyPr>
          <a:lstStyle/>
          <a:p>
            <a:r>
              <a:rPr lang="pl-PL" sz="2000" dirty="0"/>
              <a:t>Prezentowana instalacja przypomina typowy japoński parking, z którego wyrastają “chwasty” – delikatne i przezroczyste druki 3D.</a:t>
            </a:r>
          </a:p>
          <a:p>
            <a:pPr marL="0" indent="0">
              <a:buNone/>
            </a:pPr>
            <a:r>
              <a:rPr lang="pl-PL" sz="2000" i="1" dirty="0"/>
              <a:t>“Obecność chwastów, zwykle przypadkowa, funkcjonująca gdzieś na marginesie, jest wyrazem mikrooporu natury, przypominającej, że nawet w najbardziej zurbanizowanym otoczeniu życie nadal znajduje szczeliny, w których może się zakorzenić”.</a:t>
            </a:r>
            <a:endParaRPr lang="pl-PL" sz="2000" i="1" dirty="0">
              <a:solidFill>
                <a:schemeClr val="tx1">
                  <a:lumMod val="85000"/>
                  <a:lumOff val="15000"/>
                </a:schemeClr>
              </a:solidFill>
            </a:endParaRPr>
          </a:p>
        </p:txBody>
      </p:sp>
      <p:pic>
        <p:nvPicPr>
          <p:cNvPr id="5" name="Symbol zastępczy zawartości 4" descr="Obraz zawierający ściana, gips, w pomieszczeniu, sztuka&#10;&#10;Opis wygenerowany automatycznie">
            <a:extLst>
              <a:ext uri="{FF2B5EF4-FFF2-40B4-BE49-F238E27FC236}">
                <a16:creationId xmlns:a16="http://schemas.microsoft.com/office/drawing/2014/main" id="{0D457CDA-8F6C-CBFE-0876-A11BA9CE2E4B}"/>
              </a:ext>
            </a:extLst>
          </p:cNvPr>
          <p:cNvPicPr>
            <a:picLocks noChangeAspect="1"/>
          </p:cNvPicPr>
          <p:nvPr/>
        </p:nvPicPr>
        <p:blipFill>
          <a:blip r:embed="rId4"/>
          <a:srcRect l="16970" r="12815"/>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739964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5A7C390-1B88-9764-36EE-35AA858C2687}"/>
              </a:ext>
            </a:extLst>
          </p:cNvPr>
          <p:cNvSpPr>
            <a:spLocks noGrp="1"/>
          </p:cNvSpPr>
          <p:nvPr>
            <p:ph type="title"/>
          </p:nvPr>
        </p:nvSpPr>
        <p:spPr>
          <a:xfrm>
            <a:off x="589009" y="502400"/>
            <a:ext cx="3367171" cy="1818064"/>
          </a:xfrm>
        </p:spPr>
        <p:txBody>
          <a:bodyPr>
            <a:normAutofit/>
          </a:bodyPr>
          <a:lstStyle/>
          <a:p>
            <a:pPr algn="ctr"/>
            <a:r>
              <a:rPr lang="en-US" sz="2800" dirty="0" err="1"/>
              <a:t>Pierwsza</a:t>
            </a:r>
            <a:r>
              <a:rPr lang="en-US" sz="2800" dirty="0"/>
              <a:t> </a:t>
            </a:r>
            <a:r>
              <a:rPr lang="en-US" sz="2800" dirty="0" err="1"/>
              <a:t>i</a:t>
            </a:r>
            <a:r>
              <a:rPr lang="en-US" sz="2800" dirty="0"/>
              <a:t> Druga </a:t>
            </a:r>
            <a:r>
              <a:rPr lang="en-US" sz="2800" dirty="0" err="1"/>
              <a:t>generacja</a:t>
            </a:r>
            <a:r>
              <a:rPr lang="en-US" sz="2800" dirty="0"/>
              <a:t> </a:t>
            </a:r>
            <a:r>
              <a:rPr lang="en-US" sz="2800" dirty="0" err="1"/>
              <a:t>artystów</a:t>
            </a:r>
            <a:r>
              <a:rPr lang="en-US" sz="2800" dirty="0"/>
              <a:t> </a:t>
            </a:r>
            <a:r>
              <a:rPr lang="en-US" sz="2800" dirty="0" err="1"/>
              <a:t>Sztuki</a:t>
            </a:r>
            <a:r>
              <a:rPr lang="en-US" sz="2800" dirty="0"/>
              <a:t> </a:t>
            </a:r>
            <a:r>
              <a:rPr lang="en-US" sz="2800" dirty="0" err="1"/>
              <a:t>Ziemi</a:t>
            </a:r>
            <a:endParaRPr lang="en-US" sz="2800" dirty="0"/>
          </a:p>
        </p:txBody>
      </p:sp>
      <p:pic>
        <p:nvPicPr>
          <p:cNvPr id="7" name="Obraz 6" descr="Obraz zawierający błyskawica, chmura, niebo, burza&#10;&#10;Opis wygenerowany automatycznie">
            <a:extLst>
              <a:ext uri="{FF2B5EF4-FFF2-40B4-BE49-F238E27FC236}">
                <a16:creationId xmlns:a16="http://schemas.microsoft.com/office/drawing/2014/main" id="{BFF66C14-2B82-41FD-B56E-C62E8A0E85E7}"/>
              </a:ext>
            </a:extLst>
          </p:cNvPr>
          <p:cNvPicPr>
            <a:picLocks noChangeAspect="1"/>
          </p:cNvPicPr>
          <p:nvPr/>
        </p:nvPicPr>
        <p:blipFill>
          <a:blip r:embed="rId3"/>
          <a:srcRect t="21799" b="818"/>
          <a:stretch>
            <a:fillRect/>
          </a:stretch>
        </p:blipFill>
        <p:spPr>
          <a:xfrm>
            <a:off x="4555236" y="6"/>
            <a:ext cx="7636763" cy="2762724"/>
          </a:xfrm>
          <a:prstGeom prst="rect">
            <a:avLst/>
          </a:prstGeom>
        </p:spPr>
      </p:pic>
      <p:sp>
        <p:nvSpPr>
          <p:cNvPr id="14" name="Rectangle 13">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Obraz 4" descr="Obraz zawierający na wolnym powietrzu, zima, niebo, śnieg&#10;&#10;Opis wygenerowany automatycznie">
            <a:extLst>
              <a:ext uri="{FF2B5EF4-FFF2-40B4-BE49-F238E27FC236}">
                <a16:creationId xmlns:a16="http://schemas.microsoft.com/office/drawing/2014/main" id="{1E0D4E65-6023-4882-484C-EC7A0EE3B8F7}"/>
              </a:ext>
            </a:extLst>
          </p:cNvPr>
          <p:cNvPicPr>
            <a:picLocks noChangeAspect="1"/>
          </p:cNvPicPr>
          <p:nvPr/>
        </p:nvPicPr>
        <p:blipFill>
          <a:blip r:embed="rId4"/>
          <a:srcRect l="15887" r="20120" b="-3"/>
          <a:stretch>
            <a:fillRect/>
          </a:stretch>
        </p:blipFill>
        <p:spPr>
          <a:xfrm>
            <a:off x="-1" y="2826737"/>
            <a:ext cx="4565779" cy="4031263"/>
          </a:xfrm>
          <a:prstGeom prst="rect">
            <a:avLst/>
          </a:prstGeom>
        </p:spPr>
      </p:pic>
      <p:sp>
        <p:nvSpPr>
          <p:cNvPr id="3" name="Symbol zastępczy zawartości 2">
            <a:extLst>
              <a:ext uri="{FF2B5EF4-FFF2-40B4-BE49-F238E27FC236}">
                <a16:creationId xmlns:a16="http://schemas.microsoft.com/office/drawing/2014/main" id="{4946E70C-E523-A1EF-B7AC-A0137A7C7A2F}"/>
              </a:ext>
            </a:extLst>
          </p:cNvPr>
          <p:cNvSpPr>
            <a:spLocks noGrp="1"/>
          </p:cNvSpPr>
          <p:nvPr>
            <p:ph idx="1"/>
          </p:nvPr>
        </p:nvSpPr>
        <p:spPr>
          <a:xfrm>
            <a:off x="4750787" y="2862689"/>
            <a:ext cx="7313196" cy="4243699"/>
          </a:xfrm>
        </p:spPr>
        <p:txBody>
          <a:bodyPr anchor="ctr">
            <a:noAutofit/>
          </a:bodyPr>
          <a:lstStyle/>
          <a:p>
            <a:pPr marL="0" indent="0">
              <a:buNone/>
            </a:pPr>
            <a:r>
              <a:rPr lang="pl-PL" sz="1400" b="1" i="0" u="none" strike="noStrike" dirty="0">
                <a:effectLst/>
              </a:rPr>
              <a:t>Pierwsza generacja (lata 60.–70.)</a:t>
            </a:r>
          </a:p>
          <a:p>
            <a:pPr>
              <a:buFont typeface="Arial" panose="020B0604020202020204" pitchFamily="34" charset="0"/>
              <a:buChar char="•"/>
            </a:pPr>
            <a:r>
              <a:rPr lang="pl-PL" sz="1400" b="0" i="0" u="none" strike="noStrike" dirty="0">
                <a:effectLst/>
              </a:rPr>
              <a:t>Powstaje w USA jako reakcja na instytucjonalizację sztuki i konsumpcjonizm.</a:t>
            </a:r>
          </a:p>
          <a:p>
            <a:pPr>
              <a:buFont typeface="Arial" panose="020B0604020202020204" pitchFamily="34" charset="0"/>
              <a:buChar char="•"/>
            </a:pPr>
            <a:r>
              <a:rPr lang="pl-PL" sz="1400" b="0" i="0" u="none" strike="noStrike" dirty="0">
                <a:effectLst/>
              </a:rPr>
              <a:t>Artyści pracują </a:t>
            </a:r>
            <a:r>
              <a:rPr lang="pl-PL" sz="1400" i="0" u="none" strike="noStrike" dirty="0">
                <a:effectLst/>
              </a:rPr>
              <a:t>bezpośrednio w krajobrazie, tworząc monumentalne, efemeryczne interwencje.</a:t>
            </a:r>
          </a:p>
          <a:p>
            <a:pPr>
              <a:buFont typeface="Arial" panose="020B0604020202020204" pitchFamily="34" charset="0"/>
              <a:buChar char="•"/>
            </a:pPr>
            <a:r>
              <a:rPr lang="pl-PL" sz="1400" i="0" u="none" strike="noStrike" dirty="0">
                <a:effectLst/>
              </a:rPr>
              <a:t>Kluczowi twórcy: </a:t>
            </a:r>
            <a:r>
              <a:rPr lang="pl-PL" sz="1400" b="0" i="0" u="none" strike="noStrike" dirty="0">
                <a:effectLst/>
              </a:rPr>
              <a:t>Robert </a:t>
            </a:r>
            <a:r>
              <a:rPr lang="pl-PL" sz="1400" b="0" i="0" u="none" strike="noStrike" dirty="0" err="1">
                <a:effectLst/>
              </a:rPr>
              <a:t>Smithson</a:t>
            </a:r>
            <a:r>
              <a:rPr lang="pl-PL" sz="1400" b="0" i="0" u="none" strike="noStrike" dirty="0">
                <a:effectLst/>
              </a:rPr>
              <a:t> („Spiral </a:t>
            </a:r>
            <a:r>
              <a:rPr lang="pl-PL" sz="1400" b="0" i="0" u="none" strike="noStrike" dirty="0" err="1">
                <a:effectLst/>
              </a:rPr>
              <a:t>Jetty</a:t>
            </a:r>
            <a:r>
              <a:rPr lang="pl-PL" sz="1400" b="0" i="0" u="none" strike="noStrike" dirty="0">
                <a:effectLst/>
              </a:rPr>
              <a:t>”), Michael </a:t>
            </a:r>
            <a:r>
              <a:rPr lang="pl-PL" sz="1400" b="0" i="0" u="none" strike="noStrike" dirty="0" err="1">
                <a:effectLst/>
              </a:rPr>
              <a:t>Heizer</a:t>
            </a:r>
            <a:r>
              <a:rPr lang="pl-PL" sz="1400" b="0" i="0" u="none" strike="noStrike" dirty="0">
                <a:effectLst/>
              </a:rPr>
              <a:t> („</a:t>
            </a:r>
            <a:r>
              <a:rPr lang="pl-PL" sz="1400" b="0" i="0" u="none" strike="noStrike" dirty="0" err="1">
                <a:effectLst/>
              </a:rPr>
              <a:t>Double</a:t>
            </a:r>
            <a:r>
              <a:rPr lang="pl-PL" sz="1400" b="0" i="0" u="none" strike="noStrike" dirty="0">
                <a:effectLst/>
              </a:rPr>
              <a:t> </a:t>
            </a:r>
            <a:r>
              <a:rPr lang="pl-PL" sz="1400" b="0" i="0" u="none" strike="noStrike" dirty="0" err="1">
                <a:effectLst/>
              </a:rPr>
              <a:t>Negative</a:t>
            </a:r>
            <a:r>
              <a:rPr lang="pl-PL" sz="1400" b="0" i="0" u="none" strike="noStrike" dirty="0">
                <a:effectLst/>
              </a:rPr>
              <a:t>”), Nancy </a:t>
            </a:r>
            <a:r>
              <a:rPr lang="pl-PL" sz="1400" b="0" i="0" u="none" strike="noStrike" dirty="0" err="1">
                <a:effectLst/>
              </a:rPr>
              <a:t>Holt</a:t>
            </a:r>
            <a:r>
              <a:rPr lang="pl-PL" sz="1400" b="0" i="0" u="none" strike="noStrike" dirty="0">
                <a:effectLst/>
              </a:rPr>
              <a:t> („Sun </a:t>
            </a:r>
            <a:r>
              <a:rPr lang="pl-PL" sz="1400" b="0" i="0" u="none" strike="noStrike" dirty="0" err="1">
                <a:effectLst/>
              </a:rPr>
              <a:t>Tunnels</a:t>
            </a:r>
            <a:r>
              <a:rPr lang="pl-PL" sz="1400" b="0" i="0" u="none" strike="noStrike" dirty="0">
                <a:effectLst/>
              </a:rPr>
              <a:t>”), Walter De Maria („</a:t>
            </a:r>
            <a:r>
              <a:rPr lang="pl-PL" sz="1400" b="0" i="0" u="none" strike="noStrike" dirty="0" err="1">
                <a:effectLst/>
              </a:rPr>
              <a:t>Lightning</a:t>
            </a:r>
            <a:r>
              <a:rPr lang="pl-PL" sz="1400" b="0" i="0" u="none" strike="noStrike" dirty="0">
                <a:effectLst/>
              </a:rPr>
              <a:t> Field”).</a:t>
            </a:r>
          </a:p>
          <a:p>
            <a:pPr>
              <a:buFont typeface="Arial" panose="020B0604020202020204" pitchFamily="34" charset="0"/>
              <a:buChar char="•"/>
            </a:pPr>
            <a:r>
              <a:rPr lang="pl-PL" sz="1400" b="0" i="0" u="none" strike="noStrike" dirty="0">
                <a:effectLst/>
              </a:rPr>
              <a:t>Cechy: skala monumentalna, trwałość lub przemijalność, relacja z geologią i czasem.</a:t>
            </a:r>
          </a:p>
          <a:p>
            <a:pPr marL="0" indent="0">
              <a:buNone/>
            </a:pPr>
            <a:r>
              <a:rPr lang="pl-PL" sz="1400" b="1" i="0" u="none" strike="noStrike" dirty="0">
                <a:effectLst/>
              </a:rPr>
              <a:t>Druga generacja (od lat 80./90. – dziś)</a:t>
            </a:r>
          </a:p>
          <a:p>
            <a:pPr>
              <a:buFont typeface="Arial" panose="020B0604020202020204" pitchFamily="34" charset="0"/>
              <a:buChar char="•"/>
            </a:pPr>
            <a:r>
              <a:rPr lang="pl-PL" sz="1400" i="0" u="none" strike="noStrike" dirty="0">
                <a:effectLst/>
              </a:rPr>
              <a:t>Skupienie na ekologii, zrównoważonym rozwoju, relacjach lokalnych.</a:t>
            </a:r>
          </a:p>
          <a:p>
            <a:pPr>
              <a:buFont typeface="Arial" panose="020B0604020202020204" pitchFamily="34" charset="0"/>
              <a:buChar char="•"/>
            </a:pPr>
            <a:r>
              <a:rPr lang="pl-PL" sz="1400" b="0" i="0" u="none" strike="noStrike" dirty="0">
                <a:effectLst/>
              </a:rPr>
              <a:t>Często działania</a:t>
            </a:r>
            <a:r>
              <a:rPr lang="pl-PL" sz="1400" i="0" u="none" strike="noStrike" dirty="0">
                <a:effectLst/>
              </a:rPr>
              <a:t> partycypacyjne, efemeryczne, </a:t>
            </a:r>
            <a:r>
              <a:rPr lang="pl-PL" sz="1400" i="0" u="none" strike="noStrike" dirty="0" err="1">
                <a:effectLst/>
              </a:rPr>
              <a:t>regeneratywne</a:t>
            </a:r>
            <a:r>
              <a:rPr lang="pl-PL" sz="1400" i="0" u="none" strike="noStrike" dirty="0">
                <a:effectLst/>
              </a:rPr>
              <a:t>.</a:t>
            </a:r>
          </a:p>
          <a:p>
            <a:pPr>
              <a:buFont typeface="Arial" panose="020B0604020202020204" pitchFamily="34" charset="0"/>
              <a:buChar char="•"/>
            </a:pPr>
            <a:r>
              <a:rPr lang="pl-PL" sz="1400" i="0" u="none" strike="noStrike" dirty="0">
                <a:effectLst/>
              </a:rPr>
              <a:t>Przykładowi twórcy: </a:t>
            </a:r>
            <a:r>
              <a:rPr lang="pl-PL" sz="1400" b="0" i="0" u="none" strike="noStrike" dirty="0">
                <a:effectLst/>
              </a:rPr>
              <a:t>Andy Goldsworthy, Nils-Udo, Giuseppe Penone, Mel Chin</a:t>
            </a:r>
          </a:p>
          <a:p>
            <a:pPr>
              <a:buFont typeface="Arial" panose="020B0604020202020204" pitchFamily="34" charset="0"/>
              <a:buChar char="•"/>
            </a:pPr>
            <a:r>
              <a:rPr lang="pl-PL" sz="1400" b="0" i="0" u="none" strike="noStrike" dirty="0">
                <a:effectLst/>
              </a:rPr>
              <a:t>Polscy przykładowi twórcy: Julia </a:t>
            </a:r>
            <a:r>
              <a:rPr lang="pl-PL" sz="1400" b="0" i="0" u="none" strike="noStrike" dirty="0" err="1">
                <a:effectLst/>
              </a:rPr>
              <a:t>Ciunowicz</a:t>
            </a:r>
            <a:r>
              <a:rPr lang="pl-PL" sz="1400" b="0" i="0" u="none" strike="noStrike" dirty="0">
                <a:effectLst/>
              </a:rPr>
              <a:t>, Jaśmina Wójcik, Gosia Kępa.</a:t>
            </a:r>
          </a:p>
          <a:p>
            <a:pPr>
              <a:buFont typeface="Arial" panose="020B0604020202020204" pitchFamily="34" charset="0"/>
              <a:buChar char="•"/>
            </a:pPr>
            <a:r>
              <a:rPr lang="pl-PL" sz="1400" b="0" i="0" u="none" strike="noStrike" dirty="0">
                <a:effectLst/>
              </a:rPr>
              <a:t>Cechy: integracja z lokalnymi ekosystemami, krytyka społeczna, aktywizm ekologiczny.</a:t>
            </a:r>
          </a:p>
          <a:p>
            <a:endParaRPr lang="en-US" sz="1400" dirty="0"/>
          </a:p>
        </p:txBody>
      </p:sp>
      <p:sp>
        <p:nvSpPr>
          <p:cNvPr id="16" name="Rectangle 15">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9" name="pole tekstowe 8">
            <a:extLst>
              <a:ext uri="{FF2B5EF4-FFF2-40B4-BE49-F238E27FC236}">
                <a16:creationId xmlns:a16="http://schemas.microsoft.com/office/drawing/2014/main" id="{538E58C4-DCD8-1A55-580A-CDAFFFDAE861}"/>
              </a:ext>
            </a:extLst>
          </p:cNvPr>
          <p:cNvSpPr txBox="1"/>
          <p:nvPr/>
        </p:nvSpPr>
        <p:spPr>
          <a:xfrm>
            <a:off x="1506115" y="2390945"/>
            <a:ext cx="3244672" cy="307777"/>
          </a:xfrm>
          <a:prstGeom prst="rect">
            <a:avLst/>
          </a:prstGeom>
          <a:noFill/>
        </p:spPr>
        <p:txBody>
          <a:bodyPr wrap="square">
            <a:spAutoFit/>
          </a:bodyPr>
          <a:lstStyle/>
          <a:p>
            <a:r>
              <a:rPr lang="en-US" sz="1400" dirty="0"/>
              <a:t>Robert Smithson, </a:t>
            </a:r>
            <a:r>
              <a:rPr lang="en-US" sz="1400" i="1" dirty="0"/>
              <a:t>Spiral Jetty</a:t>
            </a:r>
            <a:r>
              <a:rPr lang="en-US" sz="1400" dirty="0"/>
              <a:t>, 1970</a:t>
            </a:r>
          </a:p>
        </p:txBody>
      </p:sp>
      <p:sp>
        <p:nvSpPr>
          <p:cNvPr id="11" name="pole tekstowe 10">
            <a:extLst>
              <a:ext uri="{FF2B5EF4-FFF2-40B4-BE49-F238E27FC236}">
                <a16:creationId xmlns:a16="http://schemas.microsoft.com/office/drawing/2014/main" id="{4AC29580-B997-AA23-DEAE-FE1CF97EA078}"/>
              </a:ext>
            </a:extLst>
          </p:cNvPr>
          <p:cNvSpPr txBox="1"/>
          <p:nvPr/>
        </p:nvSpPr>
        <p:spPr>
          <a:xfrm>
            <a:off x="1078012" y="131841"/>
            <a:ext cx="3545936" cy="307777"/>
          </a:xfrm>
          <a:prstGeom prst="rect">
            <a:avLst/>
          </a:prstGeom>
          <a:noFill/>
        </p:spPr>
        <p:txBody>
          <a:bodyPr wrap="square">
            <a:spAutoFit/>
          </a:bodyPr>
          <a:lstStyle/>
          <a:p>
            <a:r>
              <a:rPr lang="pl-PL" sz="1400" b="0" i="0" u="none" strike="noStrike" dirty="0">
                <a:solidFill>
                  <a:srgbClr val="000000"/>
                </a:solidFill>
                <a:effectLst/>
              </a:rPr>
              <a:t>Walter De Maria, </a:t>
            </a:r>
            <a:r>
              <a:rPr lang="pl-PL" sz="1400" b="0" i="1" u="none" strike="noStrike" dirty="0">
                <a:solidFill>
                  <a:srgbClr val="000000"/>
                </a:solidFill>
                <a:effectLst/>
              </a:rPr>
              <a:t>The </a:t>
            </a:r>
            <a:r>
              <a:rPr lang="en-US" sz="1400" b="0" i="1" u="none" strike="noStrike" dirty="0">
                <a:solidFill>
                  <a:srgbClr val="000000"/>
                </a:solidFill>
                <a:effectLst/>
              </a:rPr>
              <a:t>Lightning</a:t>
            </a:r>
            <a:r>
              <a:rPr lang="pl-PL" sz="1400" b="0" i="1" u="none" strike="noStrike" dirty="0">
                <a:solidFill>
                  <a:srgbClr val="000000"/>
                </a:solidFill>
                <a:effectLst/>
              </a:rPr>
              <a:t> Field, 1977</a:t>
            </a:r>
            <a:endParaRPr lang="en-US" sz="1400" i="1" dirty="0"/>
          </a:p>
        </p:txBody>
      </p:sp>
    </p:spTree>
    <p:extLst>
      <p:ext uri="{BB962C8B-B14F-4D97-AF65-F5344CB8AC3E}">
        <p14:creationId xmlns:p14="http://schemas.microsoft.com/office/powerpoint/2010/main" val="197677884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1353</TotalTime>
  <Words>7200</Words>
  <Application>Microsoft Macintosh PowerPoint</Application>
  <PresentationFormat>Panoramiczny</PresentationFormat>
  <Paragraphs>327</Paragraphs>
  <Slides>25</Slides>
  <Notes>24</Notes>
  <HiddenSlides>0</HiddenSlides>
  <MMClips>0</MMClips>
  <ScaleCrop>false</ScaleCrop>
  <HeadingPairs>
    <vt:vector size="6" baseType="variant">
      <vt:variant>
        <vt:lpstr>Używane czcionki</vt:lpstr>
      </vt:variant>
      <vt:variant>
        <vt:i4>16</vt:i4>
      </vt:variant>
      <vt:variant>
        <vt:lpstr>Motyw</vt:lpstr>
      </vt:variant>
      <vt:variant>
        <vt:i4>1</vt:i4>
      </vt:variant>
      <vt:variant>
        <vt:lpstr>Tytuły slajdów</vt:lpstr>
      </vt:variant>
      <vt:variant>
        <vt:i4>25</vt:i4>
      </vt:variant>
    </vt:vector>
  </HeadingPairs>
  <TitlesOfParts>
    <vt:vector size="42" baseType="lpstr">
      <vt:lpstr>-apple-system</vt:lpstr>
      <vt:lpstr>-webkit-standard</vt:lpstr>
      <vt:lpstr>AdvTT96740c24</vt:lpstr>
      <vt:lpstr>AGaramondPro</vt:lpstr>
      <vt:lpstr>Aptos</vt:lpstr>
      <vt:lpstr>Aptos Display</vt:lpstr>
      <vt:lpstr>Arial</vt:lpstr>
      <vt:lpstr>Helvetica</vt:lpstr>
      <vt:lpstr>Helvetica Neue</vt:lpstr>
      <vt:lpstr>HK Grotesk</vt:lpstr>
      <vt:lpstr>interstate</vt:lpstr>
      <vt:lpstr>Mallory</vt:lpstr>
      <vt:lpstr>OpenSans</vt:lpstr>
      <vt:lpstr>Roboto</vt:lpstr>
      <vt:lpstr>Times New Roman</vt:lpstr>
      <vt:lpstr>Untitled Sans</vt:lpstr>
      <vt:lpstr>Motyw pakietu Office</vt:lpstr>
      <vt:lpstr>Miasto jako las, ogród, dżungla, dzicz a nowe sposoby konceptualizacji zieleni w mieście</vt:lpstr>
      <vt:lpstr>Plan wykładu</vt:lpstr>
      <vt:lpstr>Arnold Berleant i metafory miasta</vt:lpstr>
      <vt:lpstr>Metafory miasta,  miasta jako środowiska</vt:lpstr>
      <vt:lpstr>Metafora miasta jako dziczy</vt:lpstr>
      <vt:lpstr>Zwrot roślinny (plant turn), Plantatocjen (Plantationocene)  i Zielona Rebelia</vt:lpstr>
      <vt:lpstr>Chwasty to rebelianci</vt:lpstr>
      <vt:lpstr>Rui Mizuki, (ur. 1983, Kioto),  Coin parking na wystawie  East – East. Wystawa sztuki współczesnej Japonii w Muzeum Sztuki i Techniki Japońskiej Manhgga w Krakowie, 26.04-10.08.2025)</vt:lpstr>
      <vt:lpstr>Pierwsza i Druga generacja artystów Sztuki Ziemi</vt:lpstr>
      <vt:lpstr>Andy Goldsworthy</vt:lpstr>
      <vt:lpstr>Andy Goldsworthy</vt:lpstr>
      <vt:lpstr>Nils-Udo</vt:lpstr>
      <vt:lpstr>Nils-Udo</vt:lpstr>
      <vt:lpstr>Giuseppe Penone </vt:lpstr>
      <vt:lpstr>Giuseppe Penone – Drzewa </vt:lpstr>
      <vt:lpstr> Giuseppe Penone, Złote, iluminowane drzewa, Whitechapel Gallery, 2008</vt:lpstr>
      <vt:lpstr>Maya Lin</vt:lpstr>
      <vt:lpstr>Maya Lin,  The Wave Field, 1995</vt:lpstr>
      <vt:lpstr>Wystawa w Centrum Sztuki Współczesnej w Zamku Ujazdowskim pt. „Gleba i przyjaciele” kuratorowana przez Marianna Dobkowska i Edith Jeřábkov</vt:lpstr>
      <vt:lpstr>Julia Ciunowicz,  Pomnik Pokrzywy, 2025</vt:lpstr>
      <vt:lpstr>Julia Ciunowicz,  Inwazyjne sieci wsparcia, 2025</vt:lpstr>
      <vt:lpstr>Jaśmina Wójcik, Sztandar ziemniaczany, 2025</vt:lpstr>
      <vt:lpstr>Gosia Kępa, Mokradło, 2025</vt:lpstr>
      <vt:lpstr>Gosia Kępa, Targanice i Targanice mapa, 2025 –  wydruk oprawiony w drewnianą ramę oraz  Cień ziemi, 2025 – garść ziemi, bawełniana chusteczka</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Łukaszewicz</dc:creator>
  <cp:lastModifiedBy>Aleksandra Łukaszewicz</cp:lastModifiedBy>
  <cp:revision>64</cp:revision>
  <dcterms:created xsi:type="dcterms:W3CDTF">2025-08-05T05:29:53Z</dcterms:created>
  <dcterms:modified xsi:type="dcterms:W3CDTF">2025-08-09T07:20:25Z</dcterms:modified>
</cp:coreProperties>
</file>